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60"/>
  </p:notesMasterIdLst>
  <p:sldIdLst>
    <p:sldId id="256" r:id="rId2"/>
    <p:sldId id="271" r:id="rId3"/>
    <p:sldId id="258" r:id="rId4"/>
    <p:sldId id="264" r:id="rId5"/>
    <p:sldId id="260" r:id="rId6"/>
    <p:sldId id="340" r:id="rId7"/>
    <p:sldId id="259" r:id="rId8"/>
    <p:sldId id="348" r:id="rId9"/>
    <p:sldId id="257" r:id="rId10"/>
    <p:sldId id="374" r:id="rId11"/>
    <p:sldId id="349" r:id="rId12"/>
    <p:sldId id="375" r:id="rId13"/>
    <p:sldId id="350" r:id="rId14"/>
    <p:sldId id="351" r:id="rId15"/>
    <p:sldId id="352" r:id="rId16"/>
    <p:sldId id="354" r:id="rId17"/>
    <p:sldId id="355" r:id="rId18"/>
    <p:sldId id="356" r:id="rId19"/>
    <p:sldId id="357" r:id="rId20"/>
    <p:sldId id="376" r:id="rId21"/>
    <p:sldId id="377" r:id="rId22"/>
    <p:sldId id="378" r:id="rId23"/>
    <p:sldId id="390" r:id="rId24"/>
    <p:sldId id="367" r:id="rId25"/>
    <p:sldId id="391" r:id="rId26"/>
    <p:sldId id="368" r:id="rId27"/>
    <p:sldId id="382" r:id="rId28"/>
    <p:sldId id="379" r:id="rId29"/>
    <p:sldId id="392" r:id="rId30"/>
    <p:sldId id="369" r:id="rId31"/>
    <p:sldId id="373" r:id="rId32"/>
    <p:sldId id="370" r:id="rId33"/>
    <p:sldId id="371" r:id="rId34"/>
    <p:sldId id="358" r:id="rId35"/>
    <p:sldId id="393" r:id="rId36"/>
    <p:sldId id="394" r:id="rId37"/>
    <p:sldId id="395" r:id="rId38"/>
    <p:sldId id="372" r:id="rId39"/>
    <p:sldId id="359" r:id="rId40"/>
    <p:sldId id="360" r:id="rId41"/>
    <p:sldId id="361" r:id="rId42"/>
    <p:sldId id="362" r:id="rId43"/>
    <p:sldId id="363" r:id="rId44"/>
    <p:sldId id="365" r:id="rId45"/>
    <p:sldId id="396" r:id="rId46"/>
    <p:sldId id="397" r:id="rId47"/>
    <p:sldId id="398" r:id="rId48"/>
    <p:sldId id="399" r:id="rId49"/>
    <p:sldId id="380" r:id="rId50"/>
    <p:sldId id="381" r:id="rId51"/>
    <p:sldId id="383" r:id="rId52"/>
    <p:sldId id="384" r:id="rId53"/>
    <p:sldId id="385" r:id="rId54"/>
    <p:sldId id="386" r:id="rId55"/>
    <p:sldId id="387" r:id="rId56"/>
    <p:sldId id="388" r:id="rId57"/>
    <p:sldId id="389" r:id="rId58"/>
    <p:sldId id="366" r:id="rId59"/>
  </p:sldIdLst>
  <p:sldSz cx="9144000" cy="5143500" type="screen16x9"/>
  <p:notesSz cx="6858000" cy="9144000"/>
  <p:embeddedFontLst>
    <p:embeddedFont>
      <p:font typeface="Cambria Math" panose="02040503050406030204" pitchFamily="18" charset="0"/>
      <p:regular r:id="rId61"/>
    </p:embeddedFont>
    <p:embeddedFont>
      <p:font typeface="Kulim Park" panose="020B0604020202020204" charset="0"/>
      <p:regular r:id="rId62"/>
      <p:bold r:id="rId63"/>
      <p:italic r:id="rId64"/>
      <p:boldItalic r:id="rId65"/>
    </p:embeddedFont>
    <p:embeddedFont>
      <p:font typeface="Kulim Park SemiBold" panose="020B0604020202020204" charset="0"/>
      <p:regular r:id="rId66"/>
      <p:bold r:id="rId67"/>
      <p:italic r:id="rId68"/>
      <p:boldItalic r:id="rId69"/>
    </p:embeddedFont>
    <p:embeddedFont>
      <p:font typeface="Malgun Gothic" panose="020B0503020000020004" pitchFamily="34" charset="-127"/>
      <p:regular r:id="rId70"/>
      <p:bold r:id="rId71"/>
    </p:embeddedFont>
    <p:embeddedFont>
      <p:font typeface="Manrope" panose="020B0604020202020204" charset="0"/>
      <p:regular r:id="rId72"/>
      <p:bold r:id="rId73"/>
    </p:embeddedFont>
    <p:embeddedFont>
      <p:font typeface="Nunito Light" pitchFamily="2" charset="0"/>
      <p:regular r:id="rId74"/>
      <p: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ng" initials="K" lastIdx="1" clrIdx="0">
    <p:extLst>
      <p:ext uri="{19B8F6BF-5375-455C-9EA6-DF929625EA0E}">
        <p15:presenceInfo xmlns:p15="http://schemas.microsoft.com/office/powerpoint/2012/main" userId="c9d052f1e92a8d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39B3C3-3D4F-4316-869D-5B6C5EBDFC6B}" v="9" dt="2023-04-15T14:54:58.634"/>
  </p1510:revLst>
</p1510:revInfo>
</file>

<file path=ppt/tableStyles.xml><?xml version="1.0" encoding="utf-8"?>
<a:tblStyleLst xmlns:a="http://schemas.openxmlformats.org/drawingml/2006/main" def="{81BD8F00-73BA-4E2F-8C2C-1F527349DB78}">
  <a:tblStyle styleId="{81BD8F00-73BA-4E2F-8C2C-1F527349DB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AD1477-13DC-4D73-A61F-5AFCB431113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6" autoAdjust="0"/>
    <p:restoredTop sz="94354" autoAdjust="0"/>
  </p:normalViewPr>
  <p:slideViewPr>
    <p:cSldViewPr snapToGrid="0">
      <p:cViewPr varScale="1">
        <p:scale>
          <a:sx n="98" d="100"/>
          <a:sy n="98" d="100"/>
        </p:scale>
        <p:origin x="1037" y="3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15T02:36:34.032"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530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99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618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791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369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69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291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078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864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248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08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127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773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044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20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89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439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755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831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808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ad6129809_1_21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ad6129809_1_21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147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981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629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920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812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327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555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512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429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3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412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ead612980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ead612980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79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6252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24dc3920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24dc3920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ead6129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ead612980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518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813319">
            <a:off x="-1616877"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649785" flipH="1">
            <a:off x="6475477"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25387"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823147">
            <a:off x="-2265377"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36238"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49785">
            <a:off x="716152"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244193">
            <a:off x="4086917"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9555807">
            <a:off x="-6119383"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3150" y="1494200"/>
            <a:ext cx="7697700" cy="15981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962550" y="3100575"/>
            <a:ext cx="5218500" cy="548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1">
  <p:cSld name="CUSTOM_7_1">
    <p:spTree>
      <p:nvGrpSpPr>
        <p:cNvPr id="1" name="Shape 402"/>
        <p:cNvGrpSpPr/>
        <p:nvPr/>
      </p:nvGrpSpPr>
      <p:grpSpPr>
        <a:xfrm>
          <a:off x="0" y="0"/>
          <a:ext cx="0" cy="0"/>
          <a:chOff x="0" y="0"/>
          <a:chExt cx="0" cy="0"/>
        </a:xfrm>
      </p:grpSpPr>
      <p:sp>
        <p:nvSpPr>
          <p:cNvPr id="403" name="Google Shape;403;p41"/>
          <p:cNvSpPr/>
          <p:nvPr/>
        </p:nvSpPr>
        <p:spPr>
          <a:xfrm rot="9339447" flipH="1">
            <a:off x="-5157706" y="21951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rot="649785">
            <a:off x="6848027" y="-2440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rot="813319">
            <a:off x="-4299402" y="-47175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p:nvPr/>
        </p:nvSpPr>
        <p:spPr>
          <a:xfrm rot="9089871">
            <a:off x="7049951" y="1893780"/>
            <a:ext cx="7826200" cy="287789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p:nvPr/>
        </p:nvSpPr>
        <p:spPr>
          <a:xfrm rot="-576017">
            <a:off x="-4825529" y="-672274"/>
            <a:ext cx="7826074" cy="287784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1"/>
          <p:cNvSpPr txBox="1">
            <a:spLocks noGrp="1"/>
          </p:cNvSpPr>
          <p:nvPr>
            <p:ph type="title"/>
          </p:nvPr>
        </p:nvSpPr>
        <p:spPr>
          <a:xfrm>
            <a:off x="721076" y="19322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410" name="Google Shape;410;p41"/>
          <p:cNvSpPr txBox="1">
            <a:spLocks noGrp="1"/>
          </p:cNvSpPr>
          <p:nvPr>
            <p:ph type="subTitle" idx="1"/>
          </p:nvPr>
        </p:nvSpPr>
        <p:spPr>
          <a:xfrm>
            <a:off x="721125" y="22879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411" name="Google Shape;411;p41"/>
          <p:cNvSpPr txBox="1">
            <a:spLocks noGrp="1"/>
          </p:cNvSpPr>
          <p:nvPr>
            <p:ph type="title" idx="2"/>
          </p:nvPr>
        </p:nvSpPr>
        <p:spPr>
          <a:xfrm>
            <a:off x="721076" y="38410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412" name="Google Shape;412;p41"/>
          <p:cNvSpPr txBox="1">
            <a:spLocks noGrp="1"/>
          </p:cNvSpPr>
          <p:nvPr>
            <p:ph type="subTitle" idx="3"/>
          </p:nvPr>
        </p:nvSpPr>
        <p:spPr>
          <a:xfrm>
            <a:off x="721100" y="41967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413" name="Google Shape;413;p41"/>
          <p:cNvSpPr txBox="1">
            <a:spLocks noGrp="1"/>
          </p:cNvSpPr>
          <p:nvPr>
            <p:ph type="title" idx="4"/>
          </p:nvPr>
        </p:nvSpPr>
        <p:spPr>
          <a:xfrm>
            <a:off x="3458376" y="19322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414" name="Google Shape;414;p41"/>
          <p:cNvSpPr txBox="1">
            <a:spLocks noGrp="1"/>
          </p:cNvSpPr>
          <p:nvPr>
            <p:ph type="subTitle" idx="5"/>
          </p:nvPr>
        </p:nvSpPr>
        <p:spPr>
          <a:xfrm>
            <a:off x="3458425" y="22879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415" name="Google Shape;415;p41"/>
          <p:cNvSpPr txBox="1">
            <a:spLocks noGrp="1"/>
          </p:cNvSpPr>
          <p:nvPr>
            <p:ph type="title" idx="6"/>
          </p:nvPr>
        </p:nvSpPr>
        <p:spPr>
          <a:xfrm>
            <a:off x="3458376" y="38410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416" name="Google Shape;416;p41"/>
          <p:cNvSpPr txBox="1">
            <a:spLocks noGrp="1"/>
          </p:cNvSpPr>
          <p:nvPr>
            <p:ph type="subTitle" idx="7"/>
          </p:nvPr>
        </p:nvSpPr>
        <p:spPr>
          <a:xfrm>
            <a:off x="3458400" y="41967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417" name="Google Shape;417;p41"/>
          <p:cNvSpPr txBox="1">
            <a:spLocks noGrp="1"/>
          </p:cNvSpPr>
          <p:nvPr>
            <p:ph type="title" idx="8"/>
          </p:nvPr>
        </p:nvSpPr>
        <p:spPr>
          <a:xfrm>
            <a:off x="6195726" y="19322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418" name="Google Shape;418;p41"/>
          <p:cNvSpPr txBox="1">
            <a:spLocks noGrp="1"/>
          </p:cNvSpPr>
          <p:nvPr>
            <p:ph type="subTitle" idx="9"/>
          </p:nvPr>
        </p:nvSpPr>
        <p:spPr>
          <a:xfrm>
            <a:off x="6195775" y="22879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419" name="Google Shape;419;p41"/>
          <p:cNvSpPr txBox="1">
            <a:spLocks noGrp="1"/>
          </p:cNvSpPr>
          <p:nvPr>
            <p:ph type="title" idx="13"/>
          </p:nvPr>
        </p:nvSpPr>
        <p:spPr>
          <a:xfrm>
            <a:off x="6195726" y="3841025"/>
            <a:ext cx="22272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420" name="Google Shape;420;p41"/>
          <p:cNvSpPr txBox="1">
            <a:spLocks noGrp="1"/>
          </p:cNvSpPr>
          <p:nvPr>
            <p:ph type="subTitle" idx="14"/>
          </p:nvPr>
        </p:nvSpPr>
        <p:spPr>
          <a:xfrm>
            <a:off x="6195750" y="4196700"/>
            <a:ext cx="2227200" cy="6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421" name="Google Shape;421;p41"/>
          <p:cNvSpPr txBox="1">
            <a:spLocks noGrp="1"/>
          </p:cNvSpPr>
          <p:nvPr>
            <p:ph type="title" idx="15"/>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13"/>
        <p:cNvGrpSpPr/>
        <p:nvPr/>
      </p:nvGrpSpPr>
      <p:grpSpPr>
        <a:xfrm>
          <a:off x="0" y="0"/>
          <a:ext cx="0" cy="0"/>
          <a:chOff x="0" y="0"/>
          <a:chExt cx="0" cy="0"/>
        </a:xfrm>
      </p:grpSpPr>
      <p:sp>
        <p:nvSpPr>
          <p:cNvPr id="514" name="Google Shape;514;p48"/>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20"/>
        <p:cNvGrpSpPr/>
        <p:nvPr/>
      </p:nvGrpSpPr>
      <p:grpSpPr>
        <a:xfrm>
          <a:off x="0" y="0"/>
          <a:ext cx="0" cy="0"/>
          <a:chOff x="0" y="0"/>
          <a:chExt cx="0" cy="0"/>
        </a:xfrm>
      </p:grpSpPr>
      <p:sp>
        <p:nvSpPr>
          <p:cNvPr id="521" name="Google Shape;521;p49"/>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9"/>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rot="-10285603">
            <a:off x="633647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rot="-2238616">
            <a:off x="-4635728" y="470344"/>
            <a:ext cx="7826078" cy="287785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526"/>
        <p:cNvGrpSpPr/>
        <p:nvPr/>
      </p:nvGrpSpPr>
      <p:grpSpPr>
        <a:xfrm>
          <a:off x="0" y="0"/>
          <a:ext cx="0" cy="0"/>
          <a:chOff x="0" y="0"/>
          <a:chExt cx="0" cy="0"/>
        </a:xfrm>
      </p:grpSpPr>
      <p:sp>
        <p:nvSpPr>
          <p:cNvPr id="527" name="Google Shape;527;p50"/>
          <p:cNvSpPr/>
          <p:nvPr/>
        </p:nvSpPr>
        <p:spPr>
          <a:xfrm rot="813319">
            <a:off x="-1121291"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rot="-649785" flipH="1">
            <a:off x="6971064"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a:off x="1620973"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0"/>
          <p:cNvSpPr/>
          <p:nvPr/>
        </p:nvSpPr>
        <p:spPr>
          <a:xfrm rot="8823147">
            <a:off x="-2081090"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0"/>
          <p:cNvSpPr/>
          <p:nvPr/>
        </p:nvSpPr>
        <p:spPr>
          <a:xfrm rot="-8100000">
            <a:off x="7300672" y="494176"/>
            <a:ext cx="4935837" cy="3769884"/>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0"/>
          <p:cNvSpPr/>
          <p:nvPr/>
        </p:nvSpPr>
        <p:spPr>
          <a:xfrm rot="649785">
            <a:off x="1211739"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rot="2128845">
            <a:off x="3591964" y="-1767729"/>
            <a:ext cx="7826192" cy="287789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rot="-9555807">
            <a:off x="-5772621"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535"/>
        <p:cNvGrpSpPr/>
        <p:nvPr/>
      </p:nvGrpSpPr>
      <p:grpSpPr>
        <a:xfrm>
          <a:off x="0" y="0"/>
          <a:ext cx="0" cy="0"/>
          <a:chOff x="0" y="0"/>
          <a:chExt cx="0" cy="0"/>
        </a:xfrm>
      </p:grpSpPr>
      <p:sp>
        <p:nvSpPr>
          <p:cNvPr id="536" name="Google Shape;536;p51"/>
          <p:cNvSpPr/>
          <p:nvPr/>
        </p:nvSpPr>
        <p:spPr>
          <a:xfrm rot="-7405535" flipH="1">
            <a:off x="-3234670" y="-395249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rot="10800000">
            <a:off x="-4386762" y="886054"/>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1"/>
          <p:cNvSpPr/>
          <p:nvPr/>
        </p:nvSpPr>
        <p:spPr>
          <a:xfrm rot="-6847906">
            <a:off x="-4259206" y="2193197"/>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1"/>
          <p:cNvSpPr/>
          <p:nvPr/>
        </p:nvSpPr>
        <p:spPr>
          <a:xfrm rot="10150240" flipH="1">
            <a:off x="-3503869" y="4261834"/>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1"/>
          <p:cNvSpPr/>
          <p:nvPr/>
        </p:nvSpPr>
        <p:spPr>
          <a:xfrm rot="-9986681">
            <a:off x="4621400" y="2424119"/>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1"/>
          <p:cNvSpPr/>
          <p:nvPr/>
        </p:nvSpPr>
        <p:spPr>
          <a:xfrm rot="514397">
            <a:off x="5775901" y="-3485758"/>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1"/>
          <p:cNvSpPr/>
          <p:nvPr/>
        </p:nvSpPr>
        <p:spPr>
          <a:xfrm rot="3373645">
            <a:off x="6277252" y="102828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rot="813319">
            <a:off x="-704002" y="2342077"/>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553048">
            <a:off x="-3421688" y="1600648"/>
            <a:ext cx="5990367" cy="5613156"/>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460553" flipH="1">
            <a:off x="6702382" y="-661835"/>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657786">
            <a:off x="7243056" y="893138"/>
            <a:ext cx="4558957" cy="1365879"/>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624623">
            <a:off x="5761668" y="608449"/>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37700"/>
            <a:ext cx="77028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095450"/>
            <a:ext cx="7702800" cy="3610800"/>
          </a:xfrm>
          <a:prstGeom prst="rect">
            <a:avLst/>
          </a:prstGeom>
          <a:noFill/>
          <a:ln>
            <a:noFill/>
          </a:ln>
        </p:spPr>
        <p:txBody>
          <a:bodyPr spcFirstLastPara="1" wrap="square" lIns="91425" tIns="91425" rIns="91425" bIns="91425" anchor="b" anchorCtr="0">
            <a:noAutofit/>
          </a:bodyPr>
          <a:lstStyle>
            <a:lvl1pPr marL="457200" lvl="0" indent="-330200" rtl="0">
              <a:lnSpc>
                <a:spcPct val="100000"/>
              </a:lnSpc>
              <a:spcBef>
                <a:spcPts val="0"/>
              </a:spcBef>
              <a:spcAft>
                <a:spcPts val="0"/>
              </a:spcAft>
              <a:buSzPts val="1600"/>
              <a:buChar char="●"/>
              <a:defRPr sz="1250">
                <a:latin typeface="Manrope"/>
                <a:ea typeface="Manrope"/>
                <a:cs typeface="Manrope"/>
                <a:sym typeface="Manrope"/>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3952094">
            <a:off x="497883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3394465" flipH="1">
            <a:off x="5041484" y="22860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955394" flipH="1">
            <a:off x="1460861" y="-2197712"/>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body" idx="1"/>
          </p:nvPr>
        </p:nvSpPr>
        <p:spPr>
          <a:xfrm>
            <a:off x="4572000" y="1369325"/>
            <a:ext cx="3850500" cy="3332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62" name="Google Shape;62;p7"/>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1"/>
        <p:cNvGrpSpPr/>
        <p:nvPr/>
      </p:nvGrpSpPr>
      <p:grpSpPr>
        <a:xfrm>
          <a:off x="0" y="0"/>
          <a:ext cx="0" cy="0"/>
          <a:chOff x="0" y="0"/>
          <a:chExt cx="0" cy="0"/>
        </a:xfrm>
      </p:grpSpPr>
      <p:sp>
        <p:nvSpPr>
          <p:cNvPr id="132" name="Google Shape;132;p16"/>
          <p:cNvSpPr/>
          <p:nvPr/>
        </p:nvSpPr>
        <p:spPr>
          <a:xfrm rot="9339447" flipH="1">
            <a:off x="-5157706" y="21951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1118566" y="1549193"/>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flipH="1">
            <a:off x="4816263" y="1549200"/>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flipH="1">
            <a:off x="6912085" y="1489537"/>
            <a:ext cx="1162249" cy="103281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3050700" y="1519363"/>
            <a:ext cx="1095097" cy="973144"/>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rot="649785">
            <a:off x="6848027" y="-2440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rot="813319">
            <a:off x="-4299402" y="-47175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rot="9089871">
            <a:off x="7049951" y="1893780"/>
            <a:ext cx="7826200" cy="287789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rot="-576017">
            <a:off x="-4825529" y="-672274"/>
            <a:ext cx="7826074" cy="287784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txBox="1">
            <a:spLocks noGrp="1"/>
          </p:cNvSpPr>
          <p:nvPr>
            <p:ph type="title"/>
          </p:nvPr>
        </p:nvSpPr>
        <p:spPr>
          <a:xfrm>
            <a:off x="732775"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6"/>
          <p:cNvSpPr txBox="1">
            <a:spLocks noGrp="1"/>
          </p:cNvSpPr>
          <p:nvPr>
            <p:ph type="subTitle" idx="1"/>
          </p:nvPr>
        </p:nvSpPr>
        <p:spPr>
          <a:xfrm>
            <a:off x="732787"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4" name="Google Shape;144;p16"/>
          <p:cNvSpPr txBox="1">
            <a:spLocks noGrp="1"/>
          </p:cNvSpPr>
          <p:nvPr>
            <p:ph type="title" idx="2" hasCustomPrompt="1"/>
          </p:nvPr>
        </p:nvSpPr>
        <p:spPr>
          <a:xfrm>
            <a:off x="73277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6"/>
          <p:cNvSpPr txBox="1">
            <a:spLocks noGrp="1"/>
          </p:cNvSpPr>
          <p:nvPr>
            <p:ph type="title" idx="3"/>
          </p:nvPr>
        </p:nvSpPr>
        <p:spPr>
          <a:xfrm>
            <a:off x="2680250"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6" name="Google Shape;146;p16"/>
          <p:cNvSpPr txBox="1">
            <a:spLocks noGrp="1"/>
          </p:cNvSpPr>
          <p:nvPr>
            <p:ph type="subTitle" idx="4"/>
          </p:nvPr>
        </p:nvSpPr>
        <p:spPr>
          <a:xfrm>
            <a:off x="2680262"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7" name="Google Shape;147;p16"/>
          <p:cNvSpPr txBox="1">
            <a:spLocks noGrp="1"/>
          </p:cNvSpPr>
          <p:nvPr>
            <p:ph type="title" idx="5"/>
          </p:nvPr>
        </p:nvSpPr>
        <p:spPr>
          <a:xfrm>
            <a:off x="4627725"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 name="Google Shape;148;p16"/>
          <p:cNvSpPr txBox="1">
            <a:spLocks noGrp="1"/>
          </p:cNvSpPr>
          <p:nvPr>
            <p:ph type="subTitle" idx="6"/>
          </p:nvPr>
        </p:nvSpPr>
        <p:spPr>
          <a:xfrm>
            <a:off x="4627737"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9" name="Google Shape;149;p16"/>
          <p:cNvSpPr txBox="1">
            <a:spLocks noGrp="1"/>
          </p:cNvSpPr>
          <p:nvPr>
            <p:ph type="title" idx="7"/>
          </p:nvPr>
        </p:nvSpPr>
        <p:spPr>
          <a:xfrm>
            <a:off x="6575200" y="2632300"/>
            <a:ext cx="1836000" cy="837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16"/>
          <p:cNvSpPr txBox="1">
            <a:spLocks noGrp="1"/>
          </p:cNvSpPr>
          <p:nvPr>
            <p:ph type="subTitle" idx="8"/>
          </p:nvPr>
        </p:nvSpPr>
        <p:spPr>
          <a:xfrm>
            <a:off x="6575212" y="3511716"/>
            <a:ext cx="1836000" cy="8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1" name="Google Shape;151;p16"/>
          <p:cNvSpPr txBox="1">
            <a:spLocks noGrp="1"/>
          </p:cNvSpPr>
          <p:nvPr>
            <p:ph type="title" idx="9" hasCustomPrompt="1"/>
          </p:nvPr>
        </p:nvSpPr>
        <p:spPr>
          <a:xfrm>
            <a:off x="268024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6"/>
          <p:cNvSpPr txBox="1">
            <a:spLocks noGrp="1"/>
          </p:cNvSpPr>
          <p:nvPr>
            <p:ph type="title" idx="13" hasCustomPrompt="1"/>
          </p:nvPr>
        </p:nvSpPr>
        <p:spPr>
          <a:xfrm>
            <a:off x="4627721"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6"/>
          <p:cNvSpPr txBox="1">
            <a:spLocks noGrp="1"/>
          </p:cNvSpPr>
          <p:nvPr>
            <p:ph type="title" idx="14" hasCustomPrompt="1"/>
          </p:nvPr>
        </p:nvSpPr>
        <p:spPr>
          <a:xfrm>
            <a:off x="6575196" y="1811839"/>
            <a:ext cx="18360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16"/>
          <p:cNvSpPr txBox="1">
            <a:spLocks noGrp="1"/>
          </p:cNvSpPr>
          <p:nvPr>
            <p:ph type="title" idx="15"/>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CUSTOM_17">
    <p:spTree>
      <p:nvGrpSpPr>
        <p:cNvPr id="1" name="Shape 155"/>
        <p:cNvGrpSpPr/>
        <p:nvPr/>
      </p:nvGrpSpPr>
      <p:grpSpPr>
        <a:xfrm>
          <a:off x="0" y="0"/>
          <a:ext cx="0" cy="0"/>
          <a:chOff x="0" y="0"/>
          <a:chExt cx="0" cy="0"/>
        </a:xfrm>
      </p:grpSpPr>
      <p:sp>
        <p:nvSpPr>
          <p:cNvPr id="156" name="Google Shape;156;p17"/>
          <p:cNvSpPr/>
          <p:nvPr/>
        </p:nvSpPr>
        <p:spPr>
          <a:xfrm rot="-9339447">
            <a:off x="7118442" y="3216520"/>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10285603" flipH="1">
            <a:off x="-6088365" y="-16178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rot="-649785" flipH="1">
            <a:off x="-1251909" y="-487200"/>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rot="-813319" flipH="1">
            <a:off x="7653159" y="-35663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rot="-9989847" flipH="1">
            <a:off x="-4910832" y="2960605"/>
            <a:ext cx="7826215" cy="287790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rot="-323977" flipH="1">
            <a:off x="6050295" y="-977077"/>
            <a:ext cx="7826148" cy="2877876"/>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txBox="1">
            <a:spLocks noGrp="1"/>
          </p:cNvSpPr>
          <p:nvPr>
            <p:ph type="title"/>
          </p:nvPr>
        </p:nvSpPr>
        <p:spPr>
          <a:xfrm>
            <a:off x="1987675" y="1412700"/>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7"/>
          <p:cNvSpPr txBox="1">
            <a:spLocks noGrp="1"/>
          </p:cNvSpPr>
          <p:nvPr>
            <p:ph type="subTitle" idx="1"/>
          </p:nvPr>
        </p:nvSpPr>
        <p:spPr>
          <a:xfrm>
            <a:off x="1987700" y="2292125"/>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7"/>
          <p:cNvSpPr txBox="1">
            <a:spLocks noGrp="1"/>
          </p:cNvSpPr>
          <p:nvPr>
            <p:ph type="title" idx="2" hasCustomPrompt="1"/>
          </p:nvPr>
        </p:nvSpPr>
        <p:spPr>
          <a:xfrm>
            <a:off x="845800"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5" name="Google Shape;165;p17"/>
          <p:cNvSpPr txBox="1">
            <a:spLocks noGrp="1"/>
          </p:cNvSpPr>
          <p:nvPr>
            <p:ph type="title" idx="3"/>
          </p:nvPr>
        </p:nvSpPr>
        <p:spPr>
          <a:xfrm>
            <a:off x="1928100" y="316274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17"/>
          <p:cNvSpPr txBox="1">
            <a:spLocks noGrp="1"/>
          </p:cNvSpPr>
          <p:nvPr>
            <p:ph type="subTitle" idx="4"/>
          </p:nvPr>
        </p:nvSpPr>
        <p:spPr>
          <a:xfrm>
            <a:off x="1928125" y="404217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7" name="Google Shape;167;p17"/>
          <p:cNvSpPr txBox="1">
            <a:spLocks noGrp="1"/>
          </p:cNvSpPr>
          <p:nvPr>
            <p:ph type="title" idx="5"/>
          </p:nvPr>
        </p:nvSpPr>
        <p:spPr>
          <a:xfrm>
            <a:off x="6000750" y="141268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17"/>
          <p:cNvSpPr txBox="1">
            <a:spLocks noGrp="1"/>
          </p:cNvSpPr>
          <p:nvPr>
            <p:ph type="subTitle" idx="6"/>
          </p:nvPr>
        </p:nvSpPr>
        <p:spPr>
          <a:xfrm>
            <a:off x="6000775" y="2292102"/>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 name="Google Shape;169;p17"/>
          <p:cNvSpPr txBox="1">
            <a:spLocks noGrp="1"/>
          </p:cNvSpPr>
          <p:nvPr>
            <p:ph type="title" idx="7"/>
          </p:nvPr>
        </p:nvSpPr>
        <p:spPr>
          <a:xfrm>
            <a:off x="5981196" y="3162738"/>
            <a:ext cx="2430000" cy="83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17"/>
          <p:cNvSpPr txBox="1">
            <a:spLocks noGrp="1"/>
          </p:cNvSpPr>
          <p:nvPr>
            <p:ph type="subTitle" idx="8"/>
          </p:nvPr>
        </p:nvSpPr>
        <p:spPr>
          <a:xfrm>
            <a:off x="5981200" y="4042161"/>
            <a:ext cx="2430000" cy="6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1" name="Google Shape;171;p17"/>
          <p:cNvSpPr txBox="1">
            <a:spLocks noGrp="1"/>
          </p:cNvSpPr>
          <p:nvPr>
            <p:ph type="title" idx="9" hasCustomPrompt="1"/>
          </p:nvPr>
        </p:nvSpPr>
        <p:spPr>
          <a:xfrm>
            <a:off x="8457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7"/>
          <p:cNvSpPr txBox="1">
            <a:spLocks noGrp="1"/>
          </p:cNvSpPr>
          <p:nvPr>
            <p:ph type="title" idx="13" hasCustomPrompt="1"/>
          </p:nvPr>
        </p:nvSpPr>
        <p:spPr>
          <a:xfrm>
            <a:off x="4895098" y="18880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7"/>
          <p:cNvSpPr txBox="1">
            <a:spLocks noGrp="1"/>
          </p:cNvSpPr>
          <p:nvPr>
            <p:ph type="title" idx="14" hasCustomPrompt="1"/>
          </p:nvPr>
        </p:nvSpPr>
        <p:spPr>
          <a:xfrm>
            <a:off x="4895098" y="3644250"/>
            <a:ext cx="812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7"/>
          <p:cNvSpPr txBox="1">
            <a:spLocks noGrp="1"/>
          </p:cNvSpPr>
          <p:nvPr>
            <p:ph type="title" idx="15"/>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5">
    <p:spTree>
      <p:nvGrpSpPr>
        <p:cNvPr id="1" name="Shape 208"/>
        <p:cNvGrpSpPr/>
        <p:nvPr/>
      </p:nvGrpSpPr>
      <p:grpSpPr>
        <a:xfrm>
          <a:off x="0" y="0"/>
          <a:ext cx="0" cy="0"/>
          <a:chOff x="0" y="0"/>
          <a:chExt cx="0" cy="0"/>
        </a:xfrm>
      </p:grpSpPr>
      <p:sp>
        <p:nvSpPr>
          <p:cNvPr id="209" name="Google Shape;209;p23"/>
          <p:cNvSpPr/>
          <p:nvPr/>
        </p:nvSpPr>
        <p:spPr>
          <a:xfrm rot="-10285629">
            <a:off x="5066449"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rot="9405665">
            <a:off x="-4305365"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rot="-1478505">
            <a:off x="-2334601"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rot="9555841" flipH="1">
            <a:off x="70234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txBox="1">
            <a:spLocks noGrp="1"/>
          </p:cNvSpPr>
          <p:nvPr>
            <p:ph type="title"/>
          </p:nvPr>
        </p:nvSpPr>
        <p:spPr>
          <a:xfrm>
            <a:off x="1749775" y="1339400"/>
            <a:ext cx="5644500" cy="153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1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6" name="Google Shape;216;p23"/>
          <p:cNvSpPr txBox="1">
            <a:spLocks noGrp="1"/>
          </p:cNvSpPr>
          <p:nvPr>
            <p:ph type="subTitle" idx="1"/>
          </p:nvPr>
        </p:nvSpPr>
        <p:spPr>
          <a:xfrm>
            <a:off x="2153800" y="2874400"/>
            <a:ext cx="4836900" cy="92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71"/>
        <p:cNvGrpSpPr/>
        <p:nvPr/>
      </p:nvGrpSpPr>
      <p:grpSpPr>
        <a:xfrm>
          <a:off x="0" y="0"/>
          <a:ext cx="0" cy="0"/>
          <a:chOff x="0" y="0"/>
          <a:chExt cx="0" cy="0"/>
        </a:xfrm>
      </p:grpSpPr>
      <p:sp>
        <p:nvSpPr>
          <p:cNvPr id="272" name="Google Shape;272;p31"/>
          <p:cNvSpPr/>
          <p:nvPr/>
        </p:nvSpPr>
        <p:spPr>
          <a:xfrm rot="-859945" flipH="1">
            <a:off x="5665328" y="3096461"/>
            <a:ext cx="4772748" cy="424134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528356"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rot="-9405665" flipH="1">
            <a:off x="6846081" y="1281156"/>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rot="1478505" flipH="1">
            <a:off x="1794833" y="-211178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rot="9524149" flipH="1">
            <a:off x="-6659422" y="-2925302"/>
            <a:ext cx="9471569" cy="60490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rot="-9555841">
            <a:off x="-6785773"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txBox="1">
            <a:spLocks noGrp="1"/>
          </p:cNvSpPr>
          <p:nvPr>
            <p:ph type="title"/>
          </p:nvPr>
        </p:nvSpPr>
        <p:spPr>
          <a:xfrm>
            <a:off x="1699900" y="2520537"/>
            <a:ext cx="27369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9" name="Google Shape;279;p31"/>
          <p:cNvSpPr txBox="1">
            <a:spLocks noGrp="1"/>
          </p:cNvSpPr>
          <p:nvPr>
            <p:ph type="subTitle" idx="1"/>
          </p:nvPr>
        </p:nvSpPr>
        <p:spPr>
          <a:xfrm>
            <a:off x="1699975" y="3065348"/>
            <a:ext cx="2736900" cy="10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0" name="Google Shape;280;p31"/>
          <p:cNvSpPr txBox="1">
            <a:spLocks noGrp="1"/>
          </p:cNvSpPr>
          <p:nvPr>
            <p:ph type="title" idx="2"/>
          </p:nvPr>
        </p:nvSpPr>
        <p:spPr>
          <a:xfrm>
            <a:off x="4707338" y="2520537"/>
            <a:ext cx="27366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1" name="Google Shape;281;p31"/>
          <p:cNvSpPr txBox="1">
            <a:spLocks noGrp="1"/>
          </p:cNvSpPr>
          <p:nvPr>
            <p:ph type="subTitle" idx="3"/>
          </p:nvPr>
        </p:nvSpPr>
        <p:spPr>
          <a:xfrm>
            <a:off x="4707501" y="3065348"/>
            <a:ext cx="2736600" cy="10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2" name="Google Shape;282;p31"/>
          <p:cNvSpPr txBox="1">
            <a:spLocks noGrp="1"/>
          </p:cNvSpPr>
          <p:nvPr>
            <p:ph type="title" idx="4"/>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075" y="438900"/>
            <a:ext cx="7698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721075" y="1351868"/>
            <a:ext cx="77019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marL="914400" lvl="1"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marL="1371600" lvl="2"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marL="1828800" lvl="3"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marL="2286000" lvl="4"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marL="2743200" lvl="5"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marL="3200400" lvl="6"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marL="3657600" lvl="7"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marL="4114800" lvl="8"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62" r:id="rId6"/>
    <p:sldLayoutId id="2147483663" r:id="rId7"/>
    <p:sldLayoutId id="2147483669" r:id="rId8"/>
    <p:sldLayoutId id="2147483677" r:id="rId9"/>
    <p:sldLayoutId id="2147483687" r:id="rId10"/>
    <p:sldLayoutId id="2147483694" r:id="rId11"/>
    <p:sldLayoutId id="2147483695" r:id="rId12"/>
    <p:sldLayoutId id="2147483696" r:id="rId13"/>
    <p:sldLayoutId id="214748369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449">
          <p15:clr>
            <a:srgbClr val="FF0000"/>
          </p15:clr>
        </p15:guide>
        <p15:guide id="3" pos="5311">
          <p15:clr>
            <a:srgbClr val="EA4335"/>
          </p15:clr>
        </p15:guide>
        <p15:guide id="4" orient="horz" pos="1620">
          <p15:clr>
            <a:srgbClr val="EA4335"/>
          </p15:clr>
        </p15:guide>
        <p15:guide id="5" orient="horz" pos="340">
          <p15:clr>
            <a:srgbClr val="EA4335"/>
          </p15:clr>
        </p15:guide>
        <p15:guide id="6" orient="horz" pos="289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7"/>
          <p:cNvSpPr txBox="1">
            <a:spLocks noGrp="1"/>
          </p:cNvSpPr>
          <p:nvPr>
            <p:ph type="ctrTitle"/>
          </p:nvPr>
        </p:nvSpPr>
        <p:spPr>
          <a:xfrm>
            <a:off x="723150" y="992981"/>
            <a:ext cx="7697700" cy="14573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latin typeface="Kulim Park"/>
                <a:ea typeface="Kulim Park"/>
                <a:cs typeface="Kulim Park"/>
                <a:sym typeface="Kulim Park"/>
              </a:rPr>
              <a:t>PHÂN CỤM</a:t>
            </a:r>
            <a:endParaRPr sz="3600" b="1" dirty="0">
              <a:solidFill>
                <a:schemeClr val="dk2"/>
              </a:solidFill>
              <a:latin typeface="Kulim Park"/>
              <a:ea typeface="Kulim Park"/>
              <a:cs typeface="Kulim Park"/>
              <a:sym typeface="Kulim Park"/>
            </a:endParaRPr>
          </a:p>
        </p:txBody>
      </p:sp>
      <p:cxnSp>
        <p:nvCxnSpPr>
          <p:cNvPr id="7" name="Straight Connector 6"/>
          <p:cNvCxnSpPr/>
          <p:nvPr/>
        </p:nvCxnSpPr>
        <p:spPr>
          <a:xfrm>
            <a:off x="2414588" y="2207419"/>
            <a:ext cx="4214812" cy="14287"/>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236244" y="2800350"/>
            <a:ext cx="2578894" cy="523220"/>
          </a:xfrm>
          <a:prstGeom prst="rect">
            <a:avLst/>
          </a:prstGeom>
          <a:noFill/>
        </p:spPr>
        <p:txBody>
          <a:bodyPr wrap="square" rtlCol="0">
            <a:spAutoFit/>
          </a:bodyPr>
          <a:lstStyle/>
          <a:p>
            <a:r>
              <a:rPr lang="en-US" dirty="0">
                <a:latin typeface="Kulim Park" panose="020B0604020202020204" charset="0"/>
              </a:rPr>
              <a:t>GVHD: Th.S Trần Trọng Bình</a:t>
            </a:r>
          </a:p>
          <a:p>
            <a:r>
              <a:rPr lang="en-US" dirty="0">
                <a:latin typeface="Kulim Park" panose="020B0604020202020204" charset="0"/>
              </a:rPr>
              <a:t>Nhóm: Phâm cụm nhóm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K-MEANS CLUSTERING</a:t>
            </a:r>
            <a:endParaRPr b="1" dirty="0">
              <a:solidFill>
                <a:schemeClr val="tx1"/>
              </a:solidFill>
            </a:endParaRPr>
          </a:p>
        </p:txBody>
      </p:sp>
      <p:sp>
        <p:nvSpPr>
          <p:cNvPr id="564" name="Google Shape;564;p58"/>
          <p:cNvSpPr txBox="1"/>
          <p:nvPr/>
        </p:nvSpPr>
        <p:spPr>
          <a:xfrm>
            <a:off x="719925" y="1235876"/>
            <a:ext cx="7710800" cy="2922238"/>
          </a:xfrm>
          <a:prstGeom prst="rect">
            <a:avLst/>
          </a:prstGeom>
          <a:noFill/>
          <a:ln>
            <a:noFill/>
          </a:ln>
        </p:spPr>
        <p:txBody>
          <a:bodyPr spcFirstLastPara="1" wrap="square" lIns="91425" tIns="91425" rIns="91425" bIns="91425" anchor="t" anchorCtr="0">
            <a:noAutofit/>
          </a:bodyPr>
          <a:lstStyle/>
          <a:p>
            <a:pPr>
              <a:lnSpc>
                <a:spcPct val="150000"/>
              </a:lnSpc>
            </a:pPr>
            <a:r>
              <a:rPr lang="en-US" dirty="0">
                <a:latin typeface="Manrope" panose="020B0604020202020204" charset="0"/>
              </a:rPr>
              <a:t>      </a:t>
            </a:r>
            <a:r>
              <a:rPr lang="en-US" b="1" dirty="0">
                <a:latin typeface="Manrope" panose="020B0604020202020204" charset="0"/>
              </a:rPr>
              <a:t>Thuật toán phân </a:t>
            </a:r>
            <a:r>
              <a:rPr lang="en-US" b="1" dirty="0" err="1">
                <a:latin typeface="Manrope" panose="020B0604020202020204" charset="0"/>
              </a:rPr>
              <a:t>cụm</a:t>
            </a:r>
            <a:r>
              <a:rPr lang="en-US" b="1" dirty="0">
                <a:latin typeface="Manrope" panose="020B0604020202020204" charset="0"/>
              </a:rPr>
              <a:t> K-means: </a:t>
            </a:r>
            <a:r>
              <a:rPr lang="en-US" dirty="0">
                <a:latin typeface="Manrope" panose="020B0604020202020204" charset="0"/>
              </a:rPr>
              <a:t>do MacQueen </a:t>
            </a:r>
            <a:r>
              <a:rPr lang="en-US" dirty="0" err="1">
                <a:latin typeface="Manrope" panose="020B0604020202020204" charset="0"/>
              </a:rPr>
              <a:t>đề</a:t>
            </a:r>
            <a:r>
              <a:rPr lang="en-US" dirty="0">
                <a:latin typeface="Manrope" panose="020B0604020202020204" charset="0"/>
              </a:rPr>
              <a:t> </a:t>
            </a:r>
            <a:r>
              <a:rPr lang="en-US" dirty="0" err="1">
                <a:latin typeface="Manrope" panose="020B0604020202020204" charset="0"/>
              </a:rPr>
              <a:t>xuất</a:t>
            </a:r>
            <a:r>
              <a:rPr lang="en-US" dirty="0">
                <a:latin typeface="Manrope" panose="020B0604020202020204" charset="0"/>
              </a:rPr>
              <a:t> </a:t>
            </a:r>
            <a:r>
              <a:rPr lang="en-US" dirty="0" err="1">
                <a:latin typeface="Manrope" panose="020B0604020202020204" charset="0"/>
              </a:rPr>
              <a:t>trong</a:t>
            </a:r>
            <a:r>
              <a:rPr lang="en-US" dirty="0">
                <a:latin typeface="Manrope" panose="020B0604020202020204" charset="0"/>
              </a:rPr>
              <a:t> </a:t>
            </a:r>
            <a:r>
              <a:rPr lang="en-US" dirty="0" err="1">
                <a:latin typeface="Manrope" panose="020B0604020202020204" charset="0"/>
              </a:rPr>
              <a:t>lĩnh</a:t>
            </a:r>
            <a:r>
              <a:rPr lang="en-US" dirty="0">
                <a:latin typeface="Manrope" panose="020B0604020202020204" charset="0"/>
              </a:rPr>
              <a:t> </a:t>
            </a:r>
            <a:r>
              <a:rPr lang="en-US" dirty="0" err="1">
                <a:latin typeface="Manrope" panose="020B0604020202020204" charset="0"/>
              </a:rPr>
              <a:t>vực</a:t>
            </a:r>
            <a:r>
              <a:rPr lang="en-US" dirty="0">
                <a:latin typeface="Manrope" panose="020B0604020202020204" charset="0"/>
              </a:rPr>
              <a:t> </a:t>
            </a:r>
            <a:r>
              <a:rPr lang="en-US" dirty="0" err="1">
                <a:latin typeface="Manrope" panose="020B0604020202020204" charset="0"/>
              </a:rPr>
              <a:t>thống</a:t>
            </a:r>
            <a:r>
              <a:rPr lang="en-US" dirty="0">
                <a:latin typeface="Manrope" panose="020B0604020202020204" charset="0"/>
              </a:rPr>
              <a:t> </a:t>
            </a:r>
            <a:r>
              <a:rPr lang="en-US" dirty="0" err="1">
                <a:latin typeface="Manrope" panose="020B0604020202020204" charset="0"/>
              </a:rPr>
              <a:t>kê</a:t>
            </a:r>
            <a:r>
              <a:rPr lang="en-US" dirty="0">
                <a:latin typeface="Manrope" panose="020B0604020202020204" charset="0"/>
              </a:rPr>
              <a:t> </a:t>
            </a:r>
            <a:r>
              <a:rPr lang="en-US" dirty="0" err="1">
                <a:latin typeface="Manrope" panose="020B0604020202020204" charset="0"/>
              </a:rPr>
              <a:t>năm</a:t>
            </a:r>
            <a:r>
              <a:rPr lang="en-US" dirty="0">
                <a:latin typeface="Manrope" panose="020B0604020202020204" charset="0"/>
              </a:rPr>
              <a:t> 1967. </a:t>
            </a:r>
            <a:r>
              <a:rPr lang="en-US" dirty="0" err="1">
                <a:latin typeface="Manrope" panose="020B0604020202020204" charset="0"/>
              </a:rPr>
              <a:t>mục</a:t>
            </a:r>
            <a:r>
              <a:rPr lang="en-US" dirty="0">
                <a:latin typeface="Manrope" panose="020B0604020202020204" charset="0"/>
              </a:rPr>
              <a:t> </a:t>
            </a:r>
            <a:r>
              <a:rPr lang="en-US" dirty="0" err="1">
                <a:latin typeface="Manrope" panose="020B0604020202020204" charset="0"/>
              </a:rPr>
              <a:t>đính</a:t>
            </a:r>
            <a:r>
              <a:rPr lang="en-US" dirty="0">
                <a:latin typeface="Manrope" panose="020B0604020202020204" charset="0"/>
              </a:rPr>
              <a:t> </a:t>
            </a:r>
            <a:r>
              <a:rPr lang="en-US" dirty="0" err="1">
                <a:latin typeface="Manrope" panose="020B0604020202020204" charset="0"/>
              </a:rPr>
              <a:t>của</a:t>
            </a:r>
            <a:r>
              <a:rPr lang="en-US" dirty="0">
                <a:latin typeface="Manrope" panose="020B0604020202020204" charset="0"/>
              </a:rPr>
              <a:t> </a:t>
            </a:r>
            <a:r>
              <a:rPr lang="en-US" dirty="0" err="1">
                <a:latin typeface="Manrope" panose="020B0604020202020204" charset="0"/>
              </a:rPr>
              <a:t>của</a:t>
            </a:r>
            <a:r>
              <a:rPr lang="en-US" dirty="0">
                <a:latin typeface="Manrope" panose="020B0604020202020204" charset="0"/>
              </a:rPr>
              <a:t> </a:t>
            </a:r>
            <a:r>
              <a:rPr lang="en-US" dirty="0" err="1">
                <a:latin typeface="Manrope" panose="020B0604020202020204" charset="0"/>
              </a:rPr>
              <a:t>thuật</a:t>
            </a:r>
            <a:r>
              <a:rPr lang="en-US" dirty="0">
                <a:latin typeface="Manrope" panose="020B0604020202020204" charset="0"/>
              </a:rPr>
              <a:t> </a:t>
            </a:r>
            <a:r>
              <a:rPr lang="en-US" dirty="0" err="1">
                <a:latin typeface="Manrope" panose="020B0604020202020204" charset="0"/>
              </a:rPr>
              <a:t>toán</a:t>
            </a:r>
            <a:r>
              <a:rPr lang="en-US" dirty="0">
                <a:latin typeface="Manrope" panose="020B0604020202020204" charset="0"/>
              </a:rPr>
              <a:t> k-means </a:t>
            </a:r>
            <a:r>
              <a:rPr lang="en-US" dirty="0" err="1">
                <a:latin typeface="Manrope" panose="020B0604020202020204" charset="0"/>
              </a:rPr>
              <a:t>là</a:t>
            </a:r>
            <a:r>
              <a:rPr lang="en-US" dirty="0">
                <a:latin typeface="Manrope" panose="020B0604020202020204" charset="0"/>
              </a:rPr>
              <a:t> </a:t>
            </a:r>
            <a:r>
              <a:rPr lang="en-US" dirty="0" err="1">
                <a:latin typeface="Manrope" panose="020B0604020202020204" charset="0"/>
              </a:rPr>
              <a:t>sinh</a:t>
            </a:r>
            <a:r>
              <a:rPr lang="en-US" dirty="0">
                <a:latin typeface="Manrope" panose="020B0604020202020204" charset="0"/>
              </a:rPr>
              <a:t> </a:t>
            </a:r>
            <a:r>
              <a:rPr lang="en-US" dirty="0" err="1">
                <a:latin typeface="Manrope" panose="020B0604020202020204" charset="0"/>
              </a:rPr>
              <a:t>ra</a:t>
            </a:r>
            <a:r>
              <a:rPr lang="en-US" dirty="0">
                <a:latin typeface="Manrope" panose="020B0604020202020204" charset="0"/>
              </a:rPr>
              <a:t> k </a:t>
            </a:r>
            <a:r>
              <a:rPr lang="en-US" dirty="0" err="1">
                <a:latin typeface="Manrope" panose="020B0604020202020204" charset="0"/>
              </a:rPr>
              <a:t>cụm</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r>
              <a:rPr lang="en-US" dirty="0">
                <a:latin typeface="Manrope" panose="020B0604020202020204" charset="0"/>
              </a:rPr>
              <a:t> {C1, C2, .., Ck}</a:t>
            </a:r>
            <a:r>
              <a:rPr lang="en-US" dirty="0" err="1">
                <a:latin typeface="Manrope" panose="020B0604020202020204" charset="0"/>
              </a:rPr>
              <a:t>từ</a:t>
            </a:r>
            <a:r>
              <a:rPr lang="en-US" dirty="0">
                <a:latin typeface="Manrope" panose="020B0604020202020204" charset="0"/>
              </a:rPr>
              <a:t> </a:t>
            </a:r>
            <a:r>
              <a:rPr lang="en-US" dirty="0" err="1">
                <a:latin typeface="Manrope" panose="020B0604020202020204" charset="0"/>
              </a:rPr>
              <a:t>tập</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r>
              <a:rPr lang="en-US" dirty="0">
                <a:latin typeface="Manrope" panose="020B0604020202020204" charset="0"/>
              </a:rPr>
              <a:t> ban </a:t>
            </a:r>
            <a:r>
              <a:rPr lang="en-US" dirty="0" err="1">
                <a:latin typeface="Manrope" panose="020B0604020202020204" charset="0"/>
              </a:rPr>
              <a:t>đầu</a:t>
            </a:r>
            <a:r>
              <a:rPr lang="en-US" dirty="0">
                <a:latin typeface="Manrope" panose="020B0604020202020204" charset="0"/>
              </a:rPr>
              <a:t> </a:t>
            </a:r>
            <a:r>
              <a:rPr lang="en-US" dirty="0" err="1">
                <a:latin typeface="Manrope" panose="020B0604020202020204" charset="0"/>
              </a:rPr>
              <a:t>gồm</a:t>
            </a:r>
            <a:r>
              <a:rPr lang="en-US" dirty="0">
                <a:latin typeface="Manrope" panose="020B0604020202020204" charset="0"/>
              </a:rPr>
              <a:t> n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a:t>
            </a:r>
            <a:r>
              <a:rPr lang="en-US" dirty="0" err="1">
                <a:latin typeface="Manrope" panose="020B0604020202020204" charset="0"/>
              </a:rPr>
              <a:t>trong</a:t>
            </a:r>
            <a:r>
              <a:rPr lang="en-US" dirty="0">
                <a:latin typeface="Manrope" panose="020B0604020202020204" charset="0"/>
              </a:rPr>
              <a:t> </a:t>
            </a:r>
            <a:r>
              <a:rPr lang="en-US" dirty="0" err="1">
                <a:latin typeface="Manrope" panose="020B0604020202020204" charset="0"/>
              </a:rPr>
              <a:t>không</a:t>
            </a:r>
            <a:r>
              <a:rPr lang="en-US" dirty="0">
                <a:latin typeface="Manrope" panose="020B0604020202020204" charset="0"/>
              </a:rPr>
              <a:t> </a:t>
            </a:r>
            <a:r>
              <a:rPr lang="en-US" dirty="0" err="1">
                <a:latin typeface="Manrope" panose="020B0604020202020204" charset="0"/>
              </a:rPr>
              <a:t>gian</a:t>
            </a:r>
            <a:r>
              <a:rPr lang="en-US" dirty="0">
                <a:latin typeface="Manrope" panose="020B0604020202020204" charset="0"/>
              </a:rPr>
              <a:t> d </a:t>
            </a:r>
            <a:r>
              <a:rPr lang="en-US" dirty="0" err="1">
                <a:latin typeface="Manrope" panose="020B0604020202020204" charset="0"/>
              </a:rPr>
              <a:t>chiều</a:t>
            </a:r>
            <a:r>
              <a:rPr lang="en-US" dirty="0">
                <a:latin typeface="Manrope" panose="020B0604020202020204" charset="0"/>
              </a:rPr>
              <a:t> Xi = (</a:t>
            </a:r>
            <a:r>
              <a:rPr lang="en-US" b="1" dirty="0">
                <a:latin typeface="Manrope" panose="020B0604020202020204" charset="0"/>
              </a:rPr>
              <a:t>x</a:t>
            </a:r>
            <a:r>
              <a:rPr lang="en-US" dirty="0">
                <a:latin typeface="Manrope" panose="020B0604020202020204" charset="0"/>
              </a:rPr>
              <a:t>i1, </a:t>
            </a:r>
            <a:r>
              <a:rPr lang="en-US" b="1" dirty="0">
                <a:latin typeface="Manrope" panose="020B0604020202020204" charset="0"/>
              </a:rPr>
              <a:t>x</a:t>
            </a:r>
            <a:r>
              <a:rPr lang="en-US" dirty="0">
                <a:latin typeface="Manrope" panose="020B0604020202020204" charset="0"/>
              </a:rPr>
              <a:t>i2, …,</a:t>
            </a:r>
            <a:r>
              <a:rPr lang="en-US" b="1" dirty="0" err="1">
                <a:latin typeface="Manrope" panose="020B0604020202020204" charset="0"/>
              </a:rPr>
              <a:t>x</a:t>
            </a:r>
            <a:r>
              <a:rPr lang="en-US" dirty="0" err="1">
                <a:latin typeface="Manrope" panose="020B0604020202020204" charset="0"/>
              </a:rPr>
              <a:t>id</a:t>
            </a:r>
            <a:r>
              <a:rPr lang="en-US" dirty="0">
                <a:latin typeface="Manrope" panose="020B0604020202020204" charset="0"/>
              </a:rPr>
              <a:t>)(</a:t>
            </a:r>
            <a:r>
              <a:rPr lang="en-US" dirty="0" err="1">
                <a:latin typeface="Manrope" panose="020B0604020202020204" charset="0"/>
              </a:rPr>
              <a:t>i</a:t>
            </a:r>
            <a:r>
              <a:rPr lang="en-US" dirty="0">
                <a:latin typeface="Manrope" panose="020B0604020202020204" charset="0"/>
              </a:rPr>
              <a:t> = 1,n) </a:t>
            </a:r>
            <a:r>
              <a:rPr lang="en-US" dirty="0" err="1">
                <a:latin typeface="Manrope" panose="020B0604020202020204" charset="0"/>
              </a:rPr>
              <a:t>sao</a:t>
            </a:r>
            <a:r>
              <a:rPr lang="en-US" dirty="0">
                <a:latin typeface="Manrope" panose="020B0604020202020204" charset="0"/>
              </a:rPr>
              <a:t> </a:t>
            </a:r>
            <a:r>
              <a:rPr lang="en-US" dirty="0" err="1">
                <a:latin typeface="Manrope" panose="020B0604020202020204" charset="0"/>
              </a:rPr>
              <a:t>hàm</a:t>
            </a:r>
            <a:r>
              <a:rPr lang="en-US" dirty="0">
                <a:latin typeface="Manrope" panose="020B0604020202020204" charset="0"/>
              </a:rPr>
              <a:t> </a:t>
            </a:r>
            <a:r>
              <a:rPr lang="en-US" dirty="0" err="1">
                <a:latin typeface="Manrope" panose="020B0604020202020204" charset="0"/>
              </a:rPr>
              <a:t>tiêu</a:t>
            </a:r>
            <a:r>
              <a:rPr lang="en-US" dirty="0">
                <a:latin typeface="Manrope" panose="020B0604020202020204" charset="0"/>
              </a:rPr>
              <a:t> </a:t>
            </a:r>
            <a:r>
              <a:rPr lang="en-US" dirty="0" err="1">
                <a:latin typeface="Manrope" panose="020B0604020202020204" charset="0"/>
              </a:rPr>
              <a:t>chuẩn</a:t>
            </a:r>
            <a:r>
              <a:rPr lang="en-US" dirty="0">
                <a:latin typeface="Manrope" panose="020B0604020202020204" charset="0"/>
              </a:rPr>
              <a:t> </a:t>
            </a:r>
            <a:r>
              <a:rPr lang="en-US" dirty="0" err="1">
                <a:latin typeface="Manrope" panose="020B0604020202020204" charset="0"/>
              </a:rPr>
              <a:t>đạt</a:t>
            </a:r>
            <a:r>
              <a:rPr lang="en-US" dirty="0">
                <a:latin typeface="Manrope" panose="020B0604020202020204" charset="0"/>
              </a:rPr>
              <a:t> </a:t>
            </a:r>
            <a:r>
              <a:rPr lang="en-US" dirty="0" err="1">
                <a:latin typeface="Manrope" panose="020B0604020202020204" charset="0"/>
              </a:rPr>
              <a:t>giá</a:t>
            </a:r>
            <a:r>
              <a:rPr lang="en-US" dirty="0">
                <a:latin typeface="Manrope" panose="020B0604020202020204" charset="0"/>
              </a:rPr>
              <a:t> </a:t>
            </a:r>
            <a:r>
              <a:rPr lang="en-US" dirty="0" err="1">
                <a:latin typeface="Manrope" panose="020B0604020202020204" charset="0"/>
              </a:rPr>
              <a:t>trị</a:t>
            </a:r>
            <a:r>
              <a:rPr lang="en-US" dirty="0">
                <a:latin typeface="Manrope" panose="020B0604020202020204" charset="0"/>
              </a:rPr>
              <a:t> </a:t>
            </a:r>
            <a:r>
              <a:rPr lang="en-US" dirty="0" err="1">
                <a:latin typeface="Manrope" panose="020B0604020202020204" charset="0"/>
              </a:rPr>
              <a:t>tối</a:t>
            </a:r>
            <a:r>
              <a:rPr lang="en-US" dirty="0">
                <a:latin typeface="Manrope" panose="020B0604020202020204" charset="0"/>
              </a:rPr>
              <a:t> </a:t>
            </a:r>
            <a:r>
              <a:rPr lang="en-US" dirty="0" err="1">
                <a:latin typeface="Manrope" panose="020B0604020202020204" charset="0"/>
              </a:rPr>
              <a:t>thiểu</a:t>
            </a:r>
            <a:r>
              <a:rPr lang="en-US" dirty="0">
                <a:latin typeface="Manrope" panose="020B0604020202020204" charset="0"/>
              </a:rPr>
              <a:t>.</a:t>
            </a:r>
          </a:p>
          <a:p>
            <a:pPr>
              <a:lnSpc>
                <a:spcPct val="150000"/>
              </a:lnSpc>
            </a:pPr>
            <a:br>
              <a:rPr lang="en-US" dirty="0">
                <a:latin typeface="Manrope" panose="020B0604020202020204" charset="0"/>
              </a:rPr>
            </a:br>
            <a:r>
              <a:rPr lang="en-US" dirty="0">
                <a:latin typeface="Manrope" panose="020B0604020202020204" charset="0"/>
              </a:rPr>
              <a:t>      </a:t>
            </a:r>
          </a:p>
          <a:p>
            <a:pPr>
              <a:lnSpc>
                <a:spcPct val="150000"/>
              </a:lnSpc>
            </a:pPr>
            <a:r>
              <a:rPr lang="en-US" b="1" dirty="0">
                <a:latin typeface="Manrope" panose="020B0604020202020204" charset="0"/>
              </a:rPr>
              <a:t>     Trong </a:t>
            </a:r>
            <a:r>
              <a:rPr lang="en-US" b="1" dirty="0" err="1">
                <a:latin typeface="Manrope" panose="020B0604020202020204" charset="0"/>
              </a:rPr>
              <a:t>đó</a:t>
            </a:r>
            <a:r>
              <a:rPr lang="en-US" b="1" dirty="0">
                <a:latin typeface="Manrope" panose="020B0604020202020204" charset="0"/>
              </a:rPr>
              <a:t>: </a:t>
            </a:r>
            <a:r>
              <a:rPr lang="en-US" dirty="0">
                <a:latin typeface="Manrope" panose="020B0604020202020204" charset="0"/>
              </a:rPr>
              <a:t>mi </a:t>
            </a:r>
            <a:r>
              <a:rPr lang="en-US" dirty="0" err="1">
                <a:latin typeface="Manrope" panose="020B0604020202020204" charset="0"/>
              </a:rPr>
              <a:t>là</a:t>
            </a:r>
            <a:r>
              <a:rPr lang="en-US" dirty="0">
                <a:latin typeface="Manrope" panose="020B0604020202020204" charset="0"/>
              </a:rPr>
              <a:t> </a:t>
            </a:r>
            <a:r>
              <a:rPr lang="en-US" dirty="0" err="1">
                <a:latin typeface="Manrope" panose="020B0604020202020204" charset="0"/>
              </a:rPr>
              <a:t>trọng</a:t>
            </a:r>
            <a:r>
              <a:rPr lang="en-US" dirty="0">
                <a:latin typeface="Manrope" panose="020B0604020202020204" charset="0"/>
              </a:rPr>
              <a:t> </a:t>
            </a:r>
            <a:r>
              <a:rPr lang="en-US" dirty="0" err="1">
                <a:latin typeface="Manrope" panose="020B0604020202020204" charset="0"/>
              </a:rPr>
              <a:t>tâm</a:t>
            </a:r>
            <a:r>
              <a:rPr lang="en-US" dirty="0">
                <a:latin typeface="Manrope" panose="020B0604020202020204" charset="0"/>
              </a:rPr>
              <a:t> </a:t>
            </a:r>
            <a:r>
              <a:rPr lang="en-US" dirty="0" err="1">
                <a:latin typeface="Manrope" panose="020B0604020202020204" charset="0"/>
              </a:rPr>
              <a:t>của</a:t>
            </a:r>
            <a:r>
              <a:rPr lang="en-US" dirty="0">
                <a:latin typeface="Manrope" panose="020B0604020202020204" charset="0"/>
              </a:rPr>
              <a:t> Ci, d </a:t>
            </a:r>
            <a:r>
              <a:rPr lang="en-US" dirty="0" err="1">
                <a:latin typeface="Manrope" panose="020B0604020202020204" charset="0"/>
              </a:rPr>
              <a:t>là</a:t>
            </a:r>
            <a:r>
              <a:rPr lang="en-US" dirty="0">
                <a:latin typeface="Manrope" panose="020B0604020202020204" charset="0"/>
              </a:rPr>
              <a:t> </a:t>
            </a:r>
            <a:r>
              <a:rPr lang="en-US" dirty="0" err="1">
                <a:latin typeface="Manrope" panose="020B0604020202020204" charset="0"/>
              </a:rPr>
              <a:t>khoảng</a:t>
            </a:r>
            <a:r>
              <a:rPr lang="en-US" dirty="0">
                <a:latin typeface="Manrope" panose="020B0604020202020204" charset="0"/>
              </a:rPr>
              <a:t> </a:t>
            </a:r>
            <a:r>
              <a:rPr lang="en-US" dirty="0" err="1">
                <a:latin typeface="Manrope" panose="020B0604020202020204" charset="0"/>
              </a:rPr>
              <a:t>cách</a:t>
            </a:r>
            <a:r>
              <a:rPr lang="en-US" dirty="0">
                <a:latin typeface="Manrope" panose="020B0604020202020204" charset="0"/>
              </a:rPr>
              <a:t> </a:t>
            </a:r>
            <a:r>
              <a:rPr lang="en-US" dirty="0" err="1">
                <a:latin typeface="Manrope" panose="020B0604020202020204" charset="0"/>
              </a:rPr>
              <a:t>giữa</a:t>
            </a:r>
            <a:r>
              <a:rPr lang="en-US" dirty="0">
                <a:latin typeface="Manrope" panose="020B0604020202020204" charset="0"/>
              </a:rPr>
              <a:t> </a:t>
            </a:r>
            <a:r>
              <a:rPr lang="en-US" dirty="0" err="1">
                <a:latin typeface="Manrope" panose="020B0604020202020204" charset="0"/>
              </a:rPr>
              <a:t>hai</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a:t>
            </a:r>
          </a:p>
        </p:txBody>
      </p:sp>
      <p:pic>
        <p:nvPicPr>
          <p:cNvPr id="3" name="Picture 2" descr="Thuật toán k-means">
            <a:extLst>
              <a:ext uri="{FF2B5EF4-FFF2-40B4-BE49-F238E27FC236}">
                <a16:creationId xmlns:a16="http://schemas.microsoft.com/office/drawing/2014/main" id="{77289FF8-A939-F3C3-F5CB-F70ED49E514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01807" y="2624429"/>
            <a:ext cx="2230906" cy="639498"/>
          </a:xfrm>
          <a:prstGeom prst="rect">
            <a:avLst/>
          </a:prstGeom>
          <a:noFill/>
          <a:ln>
            <a:noFill/>
          </a:ln>
        </p:spPr>
      </p:pic>
    </p:spTree>
    <p:extLst>
      <p:ext uri="{BB962C8B-B14F-4D97-AF65-F5344CB8AC3E}">
        <p14:creationId xmlns:p14="http://schemas.microsoft.com/office/powerpoint/2010/main" val="2049041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r>
              <a:rPr lang="en-US" b="1" dirty="0"/>
              <a:t>CÁC BƯỚC TRONG THUẬT TOÁN K-Means</a:t>
            </a:r>
            <a:endParaRPr lang="en-US" dirty="0"/>
          </a:p>
        </p:txBody>
      </p:sp>
      <p:sp>
        <p:nvSpPr>
          <p:cNvPr id="564" name="Google Shape;564;p58"/>
          <p:cNvSpPr txBox="1"/>
          <p:nvPr/>
        </p:nvSpPr>
        <p:spPr>
          <a:xfrm>
            <a:off x="719925" y="1235876"/>
            <a:ext cx="7710800" cy="2818766"/>
          </a:xfrm>
          <a:prstGeom prst="rect">
            <a:avLst/>
          </a:prstGeom>
          <a:noFill/>
          <a:ln>
            <a:noFill/>
          </a:ln>
        </p:spPr>
        <p:txBody>
          <a:bodyPr spcFirstLastPara="1" wrap="square" lIns="91425" tIns="91425" rIns="91425" bIns="91425" anchor="t" anchorCtr="0">
            <a:noAutofit/>
          </a:bodyPr>
          <a:lstStyle/>
          <a:p>
            <a:pPr lvl="0">
              <a:lnSpc>
                <a:spcPct val="150000"/>
              </a:lnSpc>
            </a:pPr>
            <a:r>
              <a:rPr lang="en-US" b="1" dirty="0">
                <a:latin typeface="Manrope" panose="020B0604020202020204" charset="0"/>
              </a:rPr>
              <a:t>Đầu </a:t>
            </a:r>
            <a:r>
              <a:rPr lang="en-US" b="1" dirty="0" err="1">
                <a:latin typeface="Manrope" panose="020B0604020202020204" charset="0"/>
              </a:rPr>
              <a:t>vào</a:t>
            </a:r>
            <a:r>
              <a:rPr lang="en-US" dirty="0" err="1">
                <a:latin typeface="Manrope" panose="020B0604020202020204" charset="0"/>
              </a:rPr>
              <a:t>:Một</a:t>
            </a:r>
            <a:r>
              <a:rPr lang="en-US" dirty="0">
                <a:latin typeface="Manrope" panose="020B0604020202020204" charset="0"/>
              </a:rPr>
              <a:t> CSDL </a:t>
            </a:r>
            <a:r>
              <a:rPr lang="en-US" dirty="0" err="1">
                <a:latin typeface="Manrope" panose="020B0604020202020204" charset="0"/>
              </a:rPr>
              <a:t>gồm</a:t>
            </a:r>
            <a:r>
              <a:rPr lang="en-US" dirty="0">
                <a:latin typeface="Manrope" panose="020B0604020202020204" charset="0"/>
              </a:rPr>
              <a:t> n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a:t>
            </a:r>
            <a:r>
              <a:rPr lang="en-US" dirty="0" err="1">
                <a:latin typeface="Manrope" panose="020B0604020202020204" charset="0"/>
              </a:rPr>
              <a:t>và</a:t>
            </a:r>
            <a:r>
              <a:rPr lang="en-US" dirty="0">
                <a:latin typeface="Manrope" panose="020B0604020202020204" charset="0"/>
              </a:rPr>
              <a:t> </a:t>
            </a:r>
            <a:r>
              <a:rPr lang="en-US" dirty="0" err="1">
                <a:latin typeface="Manrope" panose="020B0604020202020204" charset="0"/>
              </a:rPr>
              <a:t>số</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cụm</a:t>
            </a:r>
            <a:r>
              <a:rPr lang="en-US" dirty="0">
                <a:latin typeface="Manrope" panose="020B0604020202020204" charset="0"/>
              </a:rPr>
              <a:t> k</a:t>
            </a:r>
          </a:p>
          <a:p>
            <a:pPr lvl="0">
              <a:lnSpc>
                <a:spcPct val="150000"/>
              </a:lnSpc>
            </a:pPr>
            <a:r>
              <a:rPr lang="en-US" b="1" dirty="0" err="1">
                <a:latin typeface="Manrope" panose="020B0604020202020204" charset="0"/>
              </a:rPr>
              <a:t>Đầu</a:t>
            </a:r>
            <a:r>
              <a:rPr lang="en-US" b="1" dirty="0">
                <a:latin typeface="Manrope" panose="020B0604020202020204" charset="0"/>
              </a:rPr>
              <a:t> </a:t>
            </a:r>
            <a:r>
              <a:rPr lang="en-US" b="1" dirty="0" err="1">
                <a:latin typeface="Manrope" panose="020B0604020202020204" charset="0"/>
              </a:rPr>
              <a:t>ra</a:t>
            </a:r>
            <a:r>
              <a:rPr lang="en-US" b="1"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cụm</a:t>
            </a:r>
            <a:r>
              <a:rPr lang="en-US" dirty="0">
                <a:latin typeface="Manrope" panose="020B0604020202020204" charset="0"/>
              </a:rPr>
              <a:t> Ci (</a:t>
            </a:r>
            <a:r>
              <a:rPr lang="en-US" dirty="0" err="1">
                <a:latin typeface="Manrope" panose="020B0604020202020204" charset="0"/>
              </a:rPr>
              <a:t>i</a:t>
            </a:r>
            <a:r>
              <a:rPr lang="en-US" dirty="0">
                <a:latin typeface="Manrope" panose="020B0604020202020204" charset="0"/>
              </a:rPr>
              <a:t> = 1,… k) </a:t>
            </a:r>
            <a:r>
              <a:rPr lang="en-US" dirty="0" err="1">
                <a:latin typeface="Manrope" panose="020B0604020202020204" charset="0"/>
              </a:rPr>
              <a:t>sao</a:t>
            </a:r>
            <a:r>
              <a:rPr lang="en-US" dirty="0">
                <a:latin typeface="Manrope" panose="020B0604020202020204" charset="0"/>
              </a:rPr>
              <a:t> </a:t>
            </a:r>
            <a:r>
              <a:rPr lang="en-US" dirty="0" err="1">
                <a:latin typeface="Manrope" panose="020B0604020202020204" charset="0"/>
              </a:rPr>
              <a:t>cho</a:t>
            </a:r>
            <a:r>
              <a:rPr lang="en-US" dirty="0">
                <a:latin typeface="Manrope" panose="020B0604020202020204" charset="0"/>
              </a:rPr>
              <a:t> </a:t>
            </a:r>
            <a:r>
              <a:rPr lang="en-US" dirty="0" err="1">
                <a:latin typeface="Manrope" panose="020B0604020202020204" charset="0"/>
              </a:rPr>
              <a:t>hàm</a:t>
            </a:r>
            <a:r>
              <a:rPr lang="en-US" dirty="0">
                <a:latin typeface="Manrope" panose="020B0604020202020204" charset="0"/>
              </a:rPr>
              <a:t> </a:t>
            </a:r>
            <a:r>
              <a:rPr lang="en-US" dirty="0" err="1">
                <a:latin typeface="Manrope" panose="020B0604020202020204" charset="0"/>
              </a:rPr>
              <a:t>tiêu</a:t>
            </a:r>
            <a:r>
              <a:rPr lang="en-US" dirty="0">
                <a:latin typeface="Manrope" panose="020B0604020202020204" charset="0"/>
              </a:rPr>
              <a:t> </a:t>
            </a:r>
            <a:r>
              <a:rPr lang="en-US" dirty="0" err="1">
                <a:latin typeface="Manrope" panose="020B0604020202020204" charset="0"/>
              </a:rPr>
              <a:t>chuẩn</a:t>
            </a:r>
            <a:r>
              <a:rPr lang="en-US" dirty="0">
                <a:latin typeface="Manrope" panose="020B0604020202020204" charset="0"/>
              </a:rPr>
              <a:t> E </a:t>
            </a:r>
            <a:r>
              <a:rPr lang="en-US" dirty="0" err="1">
                <a:latin typeface="Manrope" panose="020B0604020202020204" charset="0"/>
              </a:rPr>
              <a:t>đạt</a:t>
            </a:r>
            <a:r>
              <a:rPr lang="en-US" dirty="0">
                <a:latin typeface="Manrope" panose="020B0604020202020204" charset="0"/>
              </a:rPr>
              <a:t> </a:t>
            </a:r>
            <a:r>
              <a:rPr lang="en-US" dirty="0" err="1">
                <a:latin typeface="Manrope" panose="020B0604020202020204" charset="0"/>
              </a:rPr>
              <a:t>giá</a:t>
            </a:r>
            <a:r>
              <a:rPr lang="en-US" dirty="0">
                <a:latin typeface="Manrope" panose="020B0604020202020204" charset="0"/>
              </a:rPr>
              <a:t> </a:t>
            </a:r>
            <a:r>
              <a:rPr lang="en-US" dirty="0" err="1">
                <a:latin typeface="Manrope" panose="020B0604020202020204" charset="0"/>
              </a:rPr>
              <a:t>trị</a:t>
            </a:r>
            <a:r>
              <a:rPr lang="en-US" dirty="0">
                <a:latin typeface="Manrope" panose="020B0604020202020204" charset="0"/>
              </a:rPr>
              <a:t> </a:t>
            </a:r>
            <a:r>
              <a:rPr lang="en-US" dirty="0" err="1">
                <a:latin typeface="Manrope" panose="020B0604020202020204" charset="0"/>
              </a:rPr>
              <a:t>tối</a:t>
            </a:r>
            <a:r>
              <a:rPr lang="en-US" dirty="0">
                <a:latin typeface="Manrope" panose="020B0604020202020204" charset="0"/>
              </a:rPr>
              <a:t> </a:t>
            </a:r>
            <a:r>
              <a:rPr lang="en-US" dirty="0" err="1">
                <a:latin typeface="Manrope" panose="020B0604020202020204" charset="0"/>
              </a:rPr>
              <a:t>thiểu</a:t>
            </a:r>
            <a:endParaRPr lang="en-US" b="1" dirty="0">
              <a:latin typeface="Manrope" panose="020B0604020202020204" charset="0"/>
            </a:endParaRPr>
          </a:p>
          <a:p>
            <a:pPr marL="285750" lvl="0" indent="-285750">
              <a:lnSpc>
                <a:spcPct val="150000"/>
              </a:lnSpc>
              <a:buFont typeface="Courier New" panose="02070309020205020404" pitchFamily="49" charset="0"/>
              <a:buChar char="o"/>
            </a:pPr>
            <a:r>
              <a:rPr lang="en-US" b="1" dirty="0" err="1">
                <a:latin typeface="Manrope" panose="020B0604020202020204" charset="0"/>
              </a:rPr>
              <a:t>Bước</a:t>
            </a:r>
            <a:r>
              <a:rPr lang="en-US" b="1" dirty="0">
                <a:latin typeface="Manrope" panose="020B0604020202020204" charset="0"/>
              </a:rPr>
              <a:t> 1: </a:t>
            </a:r>
            <a:r>
              <a:rPr lang="en-US" b="1" dirty="0" err="1">
                <a:latin typeface="Manrope" panose="020B0604020202020204" charset="0"/>
              </a:rPr>
              <a:t>khởi</a:t>
            </a:r>
            <a:r>
              <a:rPr lang="en-US" b="1" dirty="0">
                <a:latin typeface="Manrope" panose="020B0604020202020204" charset="0"/>
              </a:rPr>
              <a:t> </a:t>
            </a:r>
            <a:r>
              <a:rPr lang="en-US" b="1" dirty="0" err="1">
                <a:latin typeface="Manrope" panose="020B0604020202020204" charset="0"/>
              </a:rPr>
              <a:t>tạo</a:t>
            </a:r>
            <a:endParaRPr lang="en-US" b="1" dirty="0">
              <a:latin typeface="Manrope" panose="020B0604020202020204" charset="0"/>
            </a:endParaRPr>
          </a:p>
          <a:p>
            <a:pPr lvl="0">
              <a:lnSpc>
                <a:spcPct val="150000"/>
              </a:lnSpc>
            </a:pPr>
            <a:r>
              <a:rPr lang="en-US" dirty="0" err="1">
                <a:latin typeface="Manrope" panose="020B0604020202020204" charset="0"/>
              </a:rPr>
              <a:t>Chọn</a:t>
            </a:r>
            <a:r>
              <a:rPr lang="en-US" dirty="0">
                <a:latin typeface="Manrope" panose="020B0604020202020204" charset="0"/>
              </a:rPr>
              <a:t> k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a:t>
            </a:r>
            <a:r>
              <a:rPr lang="en-US" dirty="0" err="1">
                <a:latin typeface="Manrope" panose="020B0604020202020204" charset="0"/>
              </a:rPr>
              <a:t>mj</a:t>
            </a:r>
            <a:r>
              <a:rPr lang="en-US" dirty="0">
                <a:latin typeface="Manrope" panose="020B0604020202020204" charset="0"/>
              </a:rPr>
              <a:t> (j = 1,…k) </a:t>
            </a:r>
            <a:r>
              <a:rPr lang="en-US" dirty="0" err="1">
                <a:latin typeface="Manrope" panose="020B0604020202020204" charset="0"/>
              </a:rPr>
              <a:t>là</a:t>
            </a:r>
            <a:r>
              <a:rPr lang="en-US" dirty="0">
                <a:latin typeface="Manrope" panose="020B0604020202020204" charset="0"/>
              </a:rPr>
              <a:t> </a:t>
            </a:r>
            <a:r>
              <a:rPr lang="en-US" dirty="0" err="1">
                <a:latin typeface="Manrope" panose="020B0604020202020204" charset="0"/>
              </a:rPr>
              <a:t>trọng</a:t>
            </a:r>
            <a:r>
              <a:rPr lang="en-US" dirty="0">
                <a:latin typeface="Manrope" panose="020B0604020202020204" charset="0"/>
              </a:rPr>
              <a:t> </a:t>
            </a:r>
            <a:r>
              <a:rPr lang="en-US" dirty="0" err="1">
                <a:latin typeface="Manrope" panose="020B0604020202020204" charset="0"/>
              </a:rPr>
              <a:t>tâm</a:t>
            </a:r>
            <a:r>
              <a:rPr lang="en-US" dirty="0">
                <a:latin typeface="Manrope" panose="020B0604020202020204" charset="0"/>
              </a:rPr>
              <a:t> ban </a:t>
            </a:r>
            <a:r>
              <a:rPr lang="en-US" dirty="0" err="1">
                <a:latin typeface="Manrope" panose="020B0604020202020204" charset="0"/>
              </a:rPr>
              <a:t>đầu</a:t>
            </a:r>
            <a:r>
              <a:rPr lang="en-US" dirty="0">
                <a:latin typeface="Manrope" panose="020B0604020202020204" charset="0"/>
              </a:rPr>
              <a:t> </a:t>
            </a:r>
            <a:r>
              <a:rPr lang="en-US" dirty="0" err="1">
                <a:latin typeface="Manrope" panose="020B0604020202020204" charset="0"/>
              </a:rPr>
              <a:t>của</a:t>
            </a:r>
            <a:r>
              <a:rPr lang="en-US" dirty="0">
                <a:latin typeface="Manrope" panose="020B0604020202020204" charset="0"/>
              </a:rPr>
              <a:t> k </a:t>
            </a:r>
            <a:r>
              <a:rPr lang="en-US" dirty="0" err="1">
                <a:latin typeface="Manrope" panose="020B0604020202020204" charset="0"/>
              </a:rPr>
              <a:t>cụm</a:t>
            </a:r>
            <a:r>
              <a:rPr lang="en-US" dirty="0">
                <a:latin typeface="Manrope" panose="020B0604020202020204" charset="0"/>
              </a:rPr>
              <a:t> </a:t>
            </a:r>
            <a:r>
              <a:rPr lang="en-US" dirty="0" err="1">
                <a:latin typeface="Manrope" panose="020B0604020202020204" charset="0"/>
              </a:rPr>
              <a:t>từ</a:t>
            </a:r>
            <a:r>
              <a:rPr lang="en-US" dirty="0">
                <a:latin typeface="Manrope" panose="020B0604020202020204" charset="0"/>
              </a:rPr>
              <a:t> </a:t>
            </a:r>
            <a:r>
              <a:rPr lang="en-US" dirty="0" err="1">
                <a:latin typeface="Manrope" panose="020B0604020202020204" charset="0"/>
              </a:rPr>
              <a:t>tập</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endParaRPr lang="en-US" dirty="0">
              <a:latin typeface="Manrope" panose="020B0604020202020204" charset="0"/>
            </a:endParaRPr>
          </a:p>
          <a:p>
            <a:pPr marL="285750" lvl="1" indent="-285750">
              <a:lnSpc>
                <a:spcPct val="150000"/>
              </a:lnSpc>
              <a:buFont typeface="Courier New" panose="02070309020205020404" pitchFamily="49" charset="0"/>
              <a:buChar char="o"/>
            </a:pPr>
            <a:r>
              <a:rPr lang="en-US" b="1" dirty="0" err="1">
                <a:latin typeface="Manrope" panose="020B0604020202020204" charset="0"/>
              </a:rPr>
              <a:t>Bước</a:t>
            </a:r>
            <a:r>
              <a:rPr lang="en-US" b="1" dirty="0">
                <a:latin typeface="Manrope" panose="020B0604020202020204" charset="0"/>
              </a:rPr>
              <a:t> 2: </a:t>
            </a:r>
            <a:r>
              <a:rPr lang="en-US" b="1" dirty="0" err="1">
                <a:latin typeface="Manrope" panose="020B0604020202020204" charset="0"/>
              </a:rPr>
              <a:t>Tính</a:t>
            </a:r>
            <a:r>
              <a:rPr lang="en-US" b="1" dirty="0">
                <a:latin typeface="Manrope" panose="020B0604020202020204" charset="0"/>
              </a:rPr>
              <a:t> </a:t>
            </a:r>
            <a:r>
              <a:rPr lang="en-US" b="1" dirty="0" err="1">
                <a:latin typeface="Manrope" panose="020B0604020202020204" charset="0"/>
              </a:rPr>
              <a:t>khoảng</a:t>
            </a:r>
            <a:r>
              <a:rPr lang="en-US" b="1" dirty="0">
                <a:latin typeface="Manrope" panose="020B0604020202020204" charset="0"/>
              </a:rPr>
              <a:t> </a:t>
            </a:r>
            <a:r>
              <a:rPr lang="en-US" b="1" dirty="0" err="1">
                <a:latin typeface="Manrope" panose="020B0604020202020204" charset="0"/>
              </a:rPr>
              <a:t>cách</a:t>
            </a:r>
            <a:r>
              <a:rPr lang="en-US" dirty="0">
                <a:latin typeface="Manrope" panose="020B0604020202020204" charset="0"/>
              </a:rPr>
              <a:t>: </a:t>
            </a:r>
          </a:p>
          <a:p>
            <a:pPr lvl="1">
              <a:lnSpc>
                <a:spcPct val="150000"/>
              </a:lnSpc>
            </a:pPr>
            <a:r>
              <a:rPr lang="en-US" dirty="0" err="1">
                <a:latin typeface="Manrope" panose="020B0604020202020204" charset="0"/>
              </a:rPr>
              <a:t>Với</a:t>
            </a:r>
            <a:r>
              <a:rPr lang="en-US" dirty="0">
                <a:latin typeface="Manrope" panose="020B0604020202020204" charset="0"/>
              </a:rPr>
              <a:t> mỗi điểm dữ liệu, </a:t>
            </a:r>
            <a:r>
              <a:rPr lang="en-US" dirty="0" err="1">
                <a:latin typeface="Manrope" panose="020B0604020202020204" charset="0"/>
              </a:rPr>
              <a:t>tính</a:t>
            </a:r>
            <a:r>
              <a:rPr lang="en-US" dirty="0">
                <a:latin typeface="Manrope" panose="020B0604020202020204" charset="0"/>
              </a:rPr>
              <a:t> </a:t>
            </a:r>
            <a:r>
              <a:rPr lang="en-US" dirty="0" err="1">
                <a:latin typeface="Manrope" panose="020B0604020202020204" charset="0"/>
              </a:rPr>
              <a:t>khoảng</a:t>
            </a:r>
            <a:r>
              <a:rPr lang="en-US" dirty="0">
                <a:latin typeface="Manrope" panose="020B0604020202020204" charset="0"/>
              </a:rPr>
              <a:t> </a:t>
            </a:r>
            <a:r>
              <a:rPr lang="en-US" dirty="0" err="1">
                <a:latin typeface="Manrope" panose="020B0604020202020204" charset="0"/>
              </a:rPr>
              <a:t>cách</a:t>
            </a:r>
            <a:r>
              <a:rPr lang="en-US" dirty="0">
                <a:latin typeface="Manrope" panose="020B0604020202020204" charset="0"/>
              </a:rPr>
              <a:t> </a:t>
            </a:r>
            <a:r>
              <a:rPr lang="en-US" dirty="0" err="1">
                <a:latin typeface="Manrope" panose="020B0604020202020204" charset="0"/>
              </a:rPr>
              <a:t>của</a:t>
            </a:r>
            <a:r>
              <a:rPr lang="en-US" dirty="0">
                <a:latin typeface="Manrope" panose="020B0604020202020204" charset="0"/>
              </a:rPr>
              <a:t> </a:t>
            </a:r>
            <a:r>
              <a:rPr lang="en-US" dirty="0" err="1">
                <a:latin typeface="Manrope" panose="020B0604020202020204" charset="0"/>
              </a:rPr>
              <a:t>nó</a:t>
            </a:r>
            <a:r>
              <a:rPr lang="en-US" dirty="0">
                <a:latin typeface="Manrope" panose="020B0604020202020204" charset="0"/>
              </a:rPr>
              <a:t> </a:t>
            </a:r>
            <a:r>
              <a:rPr lang="en-US" dirty="0" err="1">
                <a:latin typeface="Manrope" panose="020B0604020202020204" charset="0"/>
              </a:rPr>
              <a:t>đến</a:t>
            </a:r>
            <a:r>
              <a:rPr lang="en-US" dirty="0">
                <a:latin typeface="Manrope" panose="020B0604020202020204" charset="0"/>
              </a:rPr>
              <a:t> </a:t>
            </a:r>
            <a:r>
              <a:rPr lang="en-US" dirty="0" err="1">
                <a:latin typeface="Manrope" panose="020B0604020202020204" charset="0"/>
              </a:rPr>
              <a:t>từng</a:t>
            </a:r>
            <a:r>
              <a:rPr lang="en-US" dirty="0">
                <a:latin typeface="Manrope" panose="020B0604020202020204" charset="0"/>
              </a:rPr>
              <a:t> </a:t>
            </a:r>
            <a:r>
              <a:rPr lang="en-US" dirty="0" err="1">
                <a:latin typeface="Manrope" panose="020B0604020202020204" charset="0"/>
              </a:rPr>
              <a:t>trọng</a:t>
            </a:r>
            <a:r>
              <a:rPr lang="en-US" dirty="0">
                <a:latin typeface="Manrope" panose="020B0604020202020204" charset="0"/>
              </a:rPr>
              <a:t> </a:t>
            </a:r>
            <a:r>
              <a:rPr lang="en-US" dirty="0" err="1">
                <a:latin typeface="Manrope" panose="020B0604020202020204" charset="0"/>
              </a:rPr>
              <a:t>tâm</a:t>
            </a:r>
            <a:r>
              <a:rPr lang="en-US" dirty="0">
                <a:latin typeface="Manrope" panose="020B0604020202020204" charset="0"/>
              </a:rPr>
              <a:t> </a:t>
            </a:r>
            <a:r>
              <a:rPr lang="en-US" dirty="0" err="1">
                <a:latin typeface="Manrope" panose="020B0604020202020204" charset="0"/>
              </a:rPr>
              <a:t>mj</a:t>
            </a:r>
            <a:r>
              <a:rPr lang="en-US" dirty="0">
                <a:latin typeface="Manrope" panose="020B0604020202020204" charset="0"/>
              </a:rPr>
              <a:t> </a:t>
            </a:r>
            <a:r>
              <a:rPr lang="en-US" dirty="0" err="1">
                <a:latin typeface="Manrope" panose="020B0604020202020204" charset="0"/>
              </a:rPr>
              <a:t>với</a:t>
            </a:r>
            <a:r>
              <a:rPr lang="en-US" dirty="0">
                <a:latin typeface="Manrope" panose="020B0604020202020204" charset="0"/>
              </a:rPr>
              <a:t> j = 1,…k </a:t>
            </a:r>
            <a:r>
              <a:rPr lang="en-US" dirty="0" err="1">
                <a:latin typeface="Manrope" panose="020B0604020202020204" charset="0"/>
              </a:rPr>
              <a:t>sau</a:t>
            </a:r>
            <a:r>
              <a:rPr lang="en-US" dirty="0">
                <a:latin typeface="Manrope" panose="020B0604020202020204" charset="0"/>
              </a:rPr>
              <a:t> </a:t>
            </a:r>
            <a:r>
              <a:rPr lang="en-US" dirty="0" err="1">
                <a:latin typeface="Manrope" panose="020B0604020202020204" charset="0"/>
              </a:rPr>
              <a:t>đó</a:t>
            </a:r>
            <a:r>
              <a:rPr lang="en-US" dirty="0">
                <a:latin typeface="Manrope" panose="020B0604020202020204" charset="0"/>
              </a:rPr>
              <a:t> </a:t>
            </a:r>
            <a:r>
              <a:rPr lang="en-US" dirty="0" err="1">
                <a:latin typeface="Manrope" panose="020B0604020202020204" charset="0"/>
              </a:rPr>
              <a:t>tìm</a:t>
            </a:r>
            <a:r>
              <a:rPr lang="en-US" dirty="0">
                <a:latin typeface="Manrope" panose="020B0604020202020204" charset="0"/>
              </a:rPr>
              <a:t> </a:t>
            </a:r>
            <a:r>
              <a:rPr lang="en-US" dirty="0" err="1">
                <a:latin typeface="Manrope" panose="020B0604020202020204" charset="0"/>
              </a:rPr>
              <a:t>trọng</a:t>
            </a:r>
            <a:r>
              <a:rPr lang="en-US" dirty="0">
                <a:latin typeface="Manrope" panose="020B0604020202020204" charset="0"/>
              </a:rPr>
              <a:t> </a:t>
            </a:r>
            <a:r>
              <a:rPr lang="en-US" dirty="0" err="1">
                <a:latin typeface="Manrope" panose="020B0604020202020204" charset="0"/>
              </a:rPr>
              <a:t>tâm</a:t>
            </a:r>
            <a:r>
              <a:rPr lang="en-US" dirty="0">
                <a:latin typeface="Manrope" panose="020B0604020202020204" charset="0"/>
              </a:rPr>
              <a:t> </a:t>
            </a:r>
            <a:r>
              <a:rPr lang="en-US" dirty="0" err="1">
                <a:latin typeface="Manrope" panose="020B0604020202020204" charset="0"/>
              </a:rPr>
              <a:t>gần</a:t>
            </a:r>
            <a:r>
              <a:rPr lang="en-US" dirty="0">
                <a:latin typeface="Manrope" panose="020B0604020202020204" charset="0"/>
              </a:rPr>
              <a:t> </a:t>
            </a:r>
            <a:r>
              <a:rPr lang="en-US" dirty="0" err="1">
                <a:latin typeface="Manrope" panose="020B0604020202020204" charset="0"/>
              </a:rPr>
              <a:t>nhất</a:t>
            </a:r>
            <a:r>
              <a:rPr lang="en-US" dirty="0">
                <a:latin typeface="Manrope" panose="020B0604020202020204" charset="0"/>
              </a:rPr>
              <a:t>.</a:t>
            </a:r>
            <a:endParaRPr lang="en-US" dirty="0"/>
          </a:p>
        </p:txBody>
      </p:sp>
    </p:spTree>
    <p:extLst>
      <p:ext uri="{BB962C8B-B14F-4D97-AF65-F5344CB8AC3E}">
        <p14:creationId xmlns:p14="http://schemas.microsoft.com/office/powerpoint/2010/main" val="2240304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r>
              <a:rPr lang="en-US" b="1" dirty="0"/>
              <a:t>CÁC BƯỚC TRONG THUẬT TOÁN K-Means</a:t>
            </a:r>
            <a:endParaRPr lang="en-US" dirty="0"/>
          </a:p>
        </p:txBody>
      </p:sp>
      <p:sp>
        <p:nvSpPr>
          <p:cNvPr id="564" name="Google Shape;564;p58"/>
          <p:cNvSpPr txBox="1"/>
          <p:nvPr/>
        </p:nvSpPr>
        <p:spPr>
          <a:xfrm>
            <a:off x="719925" y="1235876"/>
            <a:ext cx="7710800" cy="2818766"/>
          </a:xfrm>
          <a:prstGeom prst="rect">
            <a:avLst/>
          </a:prstGeom>
          <a:noFill/>
          <a:ln>
            <a:noFill/>
          </a:ln>
        </p:spPr>
        <p:txBody>
          <a:bodyPr spcFirstLastPara="1" wrap="square" lIns="91425" tIns="91425" rIns="91425" bIns="91425" anchor="t" anchorCtr="0">
            <a:noAutofit/>
          </a:bodyPr>
          <a:lstStyle/>
          <a:p>
            <a:pPr marL="285750" lvl="0" indent="-285750">
              <a:lnSpc>
                <a:spcPct val="150000"/>
              </a:lnSpc>
              <a:buFont typeface="Courier New" panose="02070309020205020404" pitchFamily="49" charset="0"/>
              <a:buChar char="o"/>
            </a:pPr>
            <a:r>
              <a:rPr lang="en-US" b="1" dirty="0" err="1">
                <a:latin typeface="Manrope" panose="020B0604020202020204" charset="0"/>
              </a:rPr>
              <a:t>Bước</a:t>
            </a:r>
            <a:r>
              <a:rPr lang="en-US" b="1" dirty="0">
                <a:latin typeface="Manrope" panose="020B0604020202020204" charset="0"/>
              </a:rPr>
              <a:t> 3: </a:t>
            </a:r>
            <a:r>
              <a:rPr lang="en-US" b="1" dirty="0" err="1">
                <a:latin typeface="Manrope" panose="020B0604020202020204" charset="0"/>
              </a:rPr>
              <a:t>Cập</a:t>
            </a:r>
            <a:r>
              <a:rPr lang="en-US" b="1" dirty="0">
                <a:latin typeface="Manrope" panose="020B0604020202020204" charset="0"/>
              </a:rPr>
              <a:t> </a:t>
            </a:r>
            <a:r>
              <a:rPr lang="en-US" b="1" dirty="0" err="1">
                <a:latin typeface="Manrope" panose="020B0604020202020204" charset="0"/>
              </a:rPr>
              <a:t>nhật</a:t>
            </a:r>
            <a:r>
              <a:rPr lang="en-US" b="1" dirty="0">
                <a:latin typeface="Manrope" panose="020B0604020202020204" charset="0"/>
              </a:rPr>
              <a:t> </a:t>
            </a:r>
            <a:r>
              <a:rPr lang="en-US" b="1" dirty="0" err="1">
                <a:latin typeface="Manrope" panose="020B0604020202020204" charset="0"/>
              </a:rPr>
              <a:t>lại</a:t>
            </a:r>
            <a:r>
              <a:rPr lang="en-US" b="1" dirty="0">
                <a:latin typeface="Manrope" panose="020B0604020202020204" charset="0"/>
              </a:rPr>
              <a:t> </a:t>
            </a:r>
            <a:r>
              <a:rPr lang="en-US" b="1" dirty="0" err="1">
                <a:latin typeface="Manrope" panose="020B0604020202020204" charset="0"/>
              </a:rPr>
              <a:t>trọng</a:t>
            </a:r>
            <a:r>
              <a:rPr lang="en-US" b="1" dirty="0">
                <a:latin typeface="Manrope" panose="020B0604020202020204" charset="0"/>
              </a:rPr>
              <a:t> </a:t>
            </a:r>
            <a:r>
              <a:rPr lang="en-US" b="1" dirty="0" err="1">
                <a:latin typeface="Manrope" panose="020B0604020202020204" charset="0"/>
              </a:rPr>
              <a:t>tâm</a:t>
            </a:r>
            <a:r>
              <a:rPr lang="en-US" b="1" dirty="0">
                <a:latin typeface="Manrope" panose="020B0604020202020204" charset="0"/>
              </a:rPr>
              <a:t> </a:t>
            </a:r>
          </a:p>
          <a:p>
            <a:pPr lvl="1">
              <a:lnSpc>
                <a:spcPct val="150000"/>
              </a:lnSpc>
            </a:pPr>
            <a:r>
              <a:rPr lang="en-US" dirty="0" err="1">
                <a:latin typeface="Manrope" panose="020B0604020202020204" charset="0"/>
              </a:rPr>
              <a:t>Cập</a:t>
            </a:r>
            <a:r>
              <a:rPr lang="en-US" dirty="0">
                <a:latin typeface="Manrope" panose="020B0604020202020204" charset="0"/>
              </a:rPr>
              <a:t> </a:t>
            </a:r>
            <a:r>
              <a:rPr lang="en-US" dirty="0" err="1">
                <a:latin typeface="Manrope" panose="020B0604020202020204" charset="0"/>
              </a:rPr>
              <a:t>nhật</a:t>
            </a:r>
            <a:r>
              <a:rPr lang="en-US" dirty="0">
                <a:latin typeface="Manrope" panose="020B0604020202020204" charset="0"/>
              </a:rPr>
              <a:t> </a:t>
            </a:r>
            <a:r>
              <a:rPr lang="en-US" dirty="0" err="1">
                <a:latin typeface="Manrope" panose="020B0604020202020204" charset="0"/>
              </a:rPr>
              <a:t>lại</a:t>
            </a:r>
            <a:r>
              <a:rPr lang="en-US" dirty="0">
                <a:latin typeface="Manrope" panose="020B0604020202020204" charset="0"/>
              </a:rPr>
              <a:t> </a:t>
            </a:r>
            <a:r>
              <a:rPr lang="en-US" dirty="0" err="1">
                <a:latin typeface="Manrope" panose="020B0604020202020204" charset="0"/>
              </a:rPr>
              <a:t>trong</a:t>
            </a:r>
            <a:r>
              <a:rPr lang="en-US" dirty="0">
                <a:latin typeface="Manrope" panose="020B0604020202020204" charset="0"/>
              </a:rPr>
              <a:t> </a:t>
            </a:r>
            <a:r>
              <a:rPr lang="en-US" dirty="0" err="1">
                <a:latin typeface="Manrope" panose="020B0604020202020204" charset="0"/>
              </a:rPr>
              <a:t>tâm</a:t>
            </a:r>
            <a:r>
              <a:rPr lang="en-US" dirty="0">
                <a:latin typeface="Manrope" panose="020B0604020202020204" charset="0"/>
              </a:rPr>
              <a:t> </a:t>
            </a:r>
            <a:r>
              <a:rPr lang="en-US" dirty="0" err="1">
                <a:latin typeface="Manrope" panose="020B0604020202020204" charset="0"/>
              </a:rPr>
              <a:t>cụm</a:t>
            </a:r>
            <a:r>
              <a:rPr lang="en-US" dirty="0">
                <a:latin typeface="Manrope" panose="020B0604020202020204" charset="0"/>
              </a:rPr>
              <a:t> </a:t>
            </a:r>
            <a:r>
              <a:rPr lang="en-US" dirty="0" err="1">
                <a:latin typeface="Manrope" panose="020B0604020202020204" charset="0"/>
              </a:rPr>
              <a:t>mj</a:t>
            </a:r>
            <a:r>
              <a:rPr lang="en-US" dirty="0">
                <a:latin typeface="Manrope" panose="020B0604020202020204" charset="0"/>
              </a:rPr>
              <a:t> (j = 1,..k) </a:t>
            </a:r>
            <a:r>
              <a:rPr lang="en-US" dirty="0" err="1">
                <a:latin typeface="Manrope" panose="020B0604020202020204" charset="0"/>
              </a:rPr>
              <a:t>bằng</a:t>
            </a:r>
            <a:r>
              <a:rPr lang="en-US" dirty="0">
                <a:latin typeface="Manrope" panose="020B0604020202020204" charset="0"/>
              </a:rPr>
              <a:t> </a:t>
            </a:r>
            <a:r>
              <a:rPr lang="en-US" dirty="0" err="1">
                <a:latin typeface="Manrope" panose="020B0604020202020204" charset="0"/>
              </a:rPr>
              <a:t>cách</a:t>
            </a:r>
            <a:r>
              <a:rPr lang="en-US" dirty="0">
                <a:latin typeface="Manrope" panose="020B0604020202020204" charset="0"/>
              </a:rPr>
              <a:t> </a:t>
            </a:r>
            <a:r>
              <a:rPr lang="en-US" dirty="0" err="1">
                <a:latin typeface="Manrope" panose="020B0604020202020204" charset="0"/>
              </a:rPr>
              <a:t>xác</a:t>
            </a:r>
            <a:r>
              <a:rPr lang="en-US" dirty="0">
                <a:latin typeface="Manrope" panose="020B0604020202020204" charset="0"/>
              </a:rPr>
              <a:t> </a:t>
            </a:r>
            <a:r>
              <a:rPr lang="en-US" dirty="0" err="1">
                <a:latin typeface="Manrope" panose="020B0604020202020204" charset="0"/>
              </a:rPr>
              <a:t>định</a:t>
            </a:r>
            <a:r>
              <a:rPr lang="en-US" dirty="0">
                <a:latin typeface="Manrope" panose="020B0604020202020204" charset="0"/>
              </a:rPr>
              <a:t> </a:t>
            </a:r>
            <a:r>
              <a:rPr lang="en-US" dirty="0" err="1">
                <a:latin typeface="Manrope" panose="020B0604020202020204" charset="0"/>
              </a:rPr>
              <a:t>trung</a:t>
            </a:r>
            <a:r>
              <a:rPr lang="en-US" dirty="0">
                <a:latin typeface="Manrope" panose="020B0604020202020204" charset="0"/>
              </a:rPr>
              <a:t> </a:t>
            </a:r>
            <a:r>
              <a:rPr lang="en-US" dirty="0" err="1">
                <a:latin typeface="Manrope" panose="020B0604020202020204" charset="0"/>
              </a:rPr>
              <a:t>bình</a:t>
            </a:r>
            <a:r>
              <a:rPr lang="en-US" dirty="0">
                <a:latin typeface="Manrope" panose="020B0604020202020204" charset="0"/>
              </a:rPr>
              <a:t> </a:t>
            </a:r>
            <a:r>
              <a:rPr lang="en-US" dirty="0" err="1">
                <a:latin typeface="Manrope" panose="020B0604020202020204" charset="0"/>
              </a:rPr>
              <a:t>cộng</a:t>
            </a:r>
            <a:r>
              <a:rPr lang="en-US" dirty="0">
                <a:latin typeface="Manrope" panose="020B0604020202020204" charset="0"/>
              </a:rPr>
              <a:t> </a:t>
            </a:r>
            <a:r>
              <a:rPr lang="en-US" dirty="0" err="1">
                <a:latin typeface="Manrope" panose="020B0604020202020204" charset="0"/>
              </a:rPr>
              <a:t>của</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véc-tơ</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endParaRPr lang="en-US" dirty="0">
              <a:latin typeface="Manrope" panose="020B0604020202020204" charset="0"/>
            </a:endParaRPr>
          </a:p>
          <a:p>
            <a:pPr marL="285750" lvl="1" indent="-285750">
              <a:lnSpc>
                <a:spcPct val="150000"/>
              </a:lnSpc>
              <a:buFont typeface="Courier New" panose="02070309020205020404" pitchFamily="49" charset="0"/>
              <a:buChar char="o"/>
            </a:pPr>
            <a:r>
              <a:rPr lang="en-US" b="1" dirty="0" err="1">
                <a:latin typeface="Manrope" panose="020B0604020202020204" charset="0"/>
              </a:rPr>
              <a:t>Bước</a:t>
            </a:r>
            <a:r>
              <a:rPr lang="en-US" b="1" dirty="0">
                <a:latin typeface="Manrope" panose="020B0604020202020204" charset="0"/>
              </a:rPr>
              <a:t> 4: </a:t>
            </a:r>
            <a:r>
              <a:rPr lang="en-US" b="1" dirty="0" err="1">
                <a:latin typeface="Manrope" panose="020B0604020202020204" charset="0"/>
              </a:rPr>
              <a:t>Điều</a:t>
            </a:r>
            <a:r>
              <a:rPr lang="en-US" b="1" dirty="0">
                <a:latin typeface="Manrope" panose="020B0604020202020204" charset="0"/>
              </a:rPr>
              <a:t> </a:t>
            </a:r>
            <a:r>
              <a:rPr lang="en-US" b="1" dirty="0" err="1">
                <a:latin typeface="Manrope" panose="020B0604020202020204" charset="0"/>
              </a:rPr>
              <a:t>kiện</a:t>
            </a:r>
            <a:r>
              <a:rPr lang="en-US" b="1" dirty="0">
                <a:latin typeface="Manrope" panose="020B0604020202020204" charset="0"/>
              </a:rPr>
              <a:t> </a:t>
            </a:r>
            <a:r>
              <a:rPr lang="en-US" b="1" dirty="0" err="1">
                <a:latin typeface="Manrope" panose="020B0604020202020204" charset="0"/>
              </a:rPr>
              <a:t>dừng</a:t>
            </a:r>
            <a:r>
              <a:rPr lang="en-US" b="1" dirty="0">
                <a:latin typeface="Manrope" panose="020B0604020202020204" charset="0"/>
              </a:rPr>
              <a:t> </a:t>
            </a:r>
            <a:r>
              <a:rPr lang="en-US" dirty="0">
                <a:latin typeface="Manrope" panose="020B0604020202020204" charset="0"/>
              </a:rPr>
              <a:t> </a:t>
            </a:r>
          </a:p>
          <a:p>
            <a:pPr lvl="1">
              <a:lnSpc>
                <a:spcPct val="150000"/>
              </a:lnSpc>
            </a:pPr>
            <a:r>
              <a:rPr lang="en-US" dirty="0" err="1"/>
              <a:t>Lặp</a:t>
            </a:r>
            <a:r>
              <a:rPr lang="en-US" dirty="0"/>
              <a:t> </a:t>
            </a:r>
            <a:r>
              <a:rPr lang="en-US" dirty="0" err="1"/>
              <a:t>lại</a:t>
            </a:r>
            <a:r>
              <a:rPr lang="en-US" dirty="0"/>
              <a:t> </a:t>
            </a:r>
            <a:r>
              <a:rPr lang="en-US" dirty="0" err="1"/>
              <a:t>bước</a:t>
            </a:r>
            <a:r>
              <a:rPr lang="en-US" dirty="0"/>
              <a:t> 2, 3 </a:t>
            </a:r>
            <a:r>
              <a:rPr lang="en-US" dirty="0" err="1"/>
              <a:t>cho</a:t>
            </a:r>
            <a:r>
              <a:rPr lang="en-US" dirty="0"/>
              <a:t> </a:t>
            </a:r>
            <a:r>
              <a:rPr lang="en-US" dirty="0" err="1"/>
              <a:t>đến</a:t>
            </a:r>
            <a:r>
              <a:rPr lang="en-US" dirty="0"/>
              <a:t> </a:t>
            </a:r>
            <a:r>
              <a:rPr lang="en-US" dirty="0" err="1"/>
              <a:t>khi</a:t>
            </a:r>
            <a:r>
              <a:rPr lang="en-US" dirty="0"/>
              <a:t> </a:t>
            </a:r>
            <a:r>
              <a:rPr lang="en-US" dirty="0" err="1"/>
              <a:t>các</a:t>
            </a:r>
            <a:r>
              <a:rPr lang="en-US" dirty="0"/>
              <a:t> </a:t>
            </a:r>
            <a:r>
              <a:rPr lang="en-US" dirty="0" err="1"/>
              <a:t>trọng</a:t>
            </a:r>
            <a:r>
              <a:rPr lang="en-US" dirty="0"/>
              <a:t> </a:t>
            </a:r>
            <a:r>
              <a:rPr lang="en-US" dirty="0" err="1"/>
              <a:t>tâm</a:t>
            </a:r>
            <a:r>
              <a:rPr lang="en-US" dirty="0"/>
              <a:t> </a:t>
            </a:r>
            <a:r>
              <a:rPr lang="en-US" dirty="0" err="1"/>
              <a:t>của</a:t>
            </a:r>
            <a:r>
              <a:rPr lang="en-US" dirty="0"/>
              <a:t> </a:t>
            </a:r>
            <a:r>
              <a:rPr lang="en-US" dirty="0" err="1"/>
              <a:t>cụm</a:t>
            </a:r>
            <a:r>
              <a:rPr lang="en-US" dirty="0"/>
              <a:t> </a:t>
            </a:r>
            <a:r>
              <a:rPr lang="en-US" dirty="0" err="1"/>
              <a:t>không</a:t>
            </a:r>
            <a:r>
              <a:rPr lang="en-US" dirty="0"/>
              <a:t> </a:t>
            </a:r>
            <a:r>
              <a:rPr lang="en-US" dirty="0" err="1"/>
              <a:t>thay</a:t>
            </a:r>
            <a:r>
              <a:rPr lang="en-US" dirty="0"/>
              <a:t> </a:t>
            </a:r>
            <a:r>
              <a:rPr lang="en-US" dirty="0" err="1"/>
              <a:t>đổi</a:t>
            </a:r>
            <a:endParaRPr lang="en-US" dirty="0"/>
          </a:p>
        </p:txBody>
      </p:sp>
    </p:spTree>
    <p:extLst>
      <p:ext uri="{BB962C8B-B14F-4D97-AF65-F5344CB8AC3E}">
        <p14:creationId xmlns:p14="http://schemas.microsoft.com/office/powerpoint/2010/main" val="610979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r>
              <a:rPr lang="en-US" b="1" dirty="0"/>
              <a:t>VÍ DỤ</a:t>
            </a:r>
            <a:endParaRPr lang="en-US" dirty="0"/>
          </a:p>
        </p:txBody>
      </p:sp>
      <p:pic>
        <p:nvPicPr>
          <p:cNvPr id="4" name="Picture 3" descr="Thuật toán k-means"/>
          <p:cNvPicPr/>
          <p:nvPr/>
        </p:nvPicPr>
        <p:blipFill>
          <a:blip r:embed="rId3">
            <a:extLst>
              <a:ext uri="{28A0092B-C50C-407E-A947-70E740481C1C}">
                <a14:useLocalDpi xmlns:a14="http://schemas.microsoft.com/office/drawing/2010/main" val="0"/>
              </a:ext>
            </a:extLst>
          </a:blip>
          <a:srcRect/>
          <a:stretch>
            <a:fillRect/>
          </a:stretch>
        </p:blipFill>
        <p:spPr bwMode="auto">
          <a:xfrm>
            <a:off x="1600199" y="1095600"/>
            <a:ext cx="6036469" cy="2211956"/>
          </a:xfrm>
          <a:prstGeom prst="rect">
            <a:avLst/>
          </a:prstGeom>
          <a:noFill/>
          <a:ln>
            <a:noFill/>
          </a:ln>
        </p:spPr>
      </p:pic>
      <p:sp>
        <p:nvSpPr>
          <p:cNvPr id="2" name="TextBox 1"/>
          <p:cNvSpPr txBox="1"/>
          <p:nvPr/>
        </p:nvSpPr>
        <p:spPr>
          <a:xfrm>
            <a:off x="1300162" y="3400425"/>
            <a:ext cx="6715125" cy="1351524"/>
          </a:xfrm>
          <a:prstGeom prst="rect">
            <a:avLst/>
          </a:prstGeom>
          <a:noFill/>
        </p:spPr>
        <p:txBody>
          <a:bodyPr wrap="square" rtlCol="0">
            <a:spAutoFit/>
          </a:bodyPr>
          <a:lstStyle/>
          <a:p>
            <a:pPr>
              <a:lnSpc>
                <a:spcPct val="150000"/>
              </a:lnSpc>
            </a:pPr>
            <a:r>
              <a:rPr lang="en-US" dirty="0">
                <a:latin typeface="Manrope" panose="020B0604020202020204" charset="0"/>
              </a:rPr>
              <a:t>Tại bước này thuật toán sẽ khởi tạo </a:t>
            </a:r>
            <a:r>
              <a:rPr lang="en-US" b="1" dirty="0">
                <a:latin typeface="Manrope" panose="020B0604020202020204" charset="0"/>
              </a:rPr>
              <a:t>k</a:t>
            </a:r>
            <a:r>
              <a:rPr lang="en-US" dirty="0">
                <a:latin typeface="Manrope" panose="020B0604020202020204" charset="0"/>
              </a:rPr>
              <a:t> điểm dữ liệu trung tâm ban đầu, sau đó qua iteration 1 để thực hiện </a:t>
            </a:r>
          </a:p>
          <a:p>
            <a:pPr marL="285750" indent="-285750">
              <a:lnSpc>
                <a:spcPct val="150000"/>
              </a:lnSpc>
              <a:buFont typeface="Courier New" panose="02070309020205020404" pitchFamily="49" charset="0"/>
              <a:buChar char="o"/>
            </a:pPr>
            <a:r>
              <a:rPr lang="en-US" dirty="0">
                <a:latin typeface="Manrope" panose="020B0604020202020204" charset="0"/>
              </a:rPr>
              <a:t>Bước 1: gán các điểm dữ liệu vào cluster </a:t>
            </a:r>
          </a:p>
          <a:p>
            <a:pPr marL="285750" indent="-285750">
              <a:lnSpc>
                <a:spcPct val="150000"/>
              </a:lnSpc>
              <a:buFont typeface="Courier New" panose="02070309020205020404" pitchFamily="49" charset="0"/>
              <a:buChar char="o"/>
            </a:pPr>
            <a:r>
              <a:rPr lang="en-US" dirty="0">
                <a:latin typeface="Manrope" panose="020B0604020202020204" charset="0"/>
              </a:rPr>
              <a:t>Bước 2: Xác định lại điểm trung tâm.</a:t>
            </a:r>
          </a:p>
        </p:txBody>
      </p:sp>
    </p:spTree>
    <p:extLst>
      <p:ext uri="{BB962C8B-B14F-4D97-AF65-F5344CB8AC3E}">
        <p14:creationId xmlns:p14="http://schemas.microsoft.com/office/powerpoint/2010/main" val="2665762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r>
              <a:rPr lang="en-US" b="1" dirty="0"/>
              <a:t>VÍ DỤ</a:t>
            </a:r>
            <a:endParaRPr lang="en-US" dirty="0"/>
          </a:p>
        </p:txBody>
      </p:sp>
      <p:pic>
        <p:nvPicPr>
          <p:cNvPr id="5" name="Picture 4" descr="Thuật toán k-means"/>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095600"/>
            <a:ext cx="6115050" cy="2040506"/>
          </a:xfrm>
          <a:prstGeom prst="rect">
            <a:avLst/>
          </a:prstGeom>
          <a:noFill/>
          <a:ln>
            <a:noFill/>
          </a:ln>
        </p:spPr>
      </p:pic>
      <p:sp>
        <p:nvSpPr>
          <p:cNvPr id="3" name="TextBox 2"/>
          <p:cNvSpPr txBox="1"/>
          <p:nvPr/>
        </p:nvSpPr>
        <p:spPr>
          <a:xfrm>
            <a:off x="1600200" y="3364706"/>
            <a:ext cx="6115050" cy="705193"/>
          </a:xfrm>
          <a:prstGeom prst="rect">
            <a:avLst/>
          </a:prstGeom>
          <a:noFill/>
        </p:spPr>
        <p:txBody>
          <a:bodyPr wrap="square" rtlCol="0">
            <a:spAutoFit/>
          </a:bodyPr>
          <a:lstStyle/>
          <a:p>
            <a:pPr algn="just">
              <a:lnSpc>
                <a:spcPct val="150000"/>
              </a:lnSpc>
            </a:pPr>
            <a:r>
              <a:rPr lang="en-US" dirty="0">
                <a:latin typeface="Manrope" panose="020B0604020202020204" charset="0"/>
              </a:rPr>
              <a:t>Các vòng lặp iteration 2 và iteration 3 tiếp tục thực hiện như vậy đến khi nào thuật toán hội tụ thì dừng lại.</a:t>
            </a:r>
          </a:p>
        </p:txBody>
      </p:sp>
    </p:spTree>
    <p:extLst>
      <p:ext uri="{BB962C8B-B14F-4D97-AF65-F5344CB8AC3E}">
        <p14:creationId xmlns:p14="http://schemas.microsoft.com/office/powerpoint/2010/main" val="3031027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r>
              <a:rPr lang="en-US" b="1" dirty="0"/>
              <a:t>ĐIỀU KIỆN DỪNG CỦA K-MEANS</a:t>
            </a:r>
            <a:endParaRPr lang="en-US" dirty="0"/>
          </a:p>
        </p:txBody>
      </p:sp>
      <p:sp>
        <p:nvSpPr>
          <p:cNvPr id="2" name="TextBox 1"/>
          <p:cNvSpPr txBox="1"/>
          <p:nvPr/>
        </p:nvSpPr>
        <p:spPr>
          <a:xfrm>
            <a:off x="971550" y="1150145"/>
            <a:ext cx="7215188" cy="3739485"/>
          </a:xfrm>
          <a:prstGeom prst="rect">
            <a:avLst/>
          </a:prstGeom>
          <a:noFill/>
        </p:spPr>
        <p:txBody>
          <a:bodyPr wrap="square" rtlCol="0">
            <a:spAutoFit/>
          </a:bodyPr>
          <a:lstStyle/>
          <a:p>
            <a:pPr algn="just">
              <a:lnSpc>
                <a:spcPct val="150000"/>
              </a:lnSpc>
            </a:pPr>
            <a:r>
              <a:rPr lang="en-US" sz="1600" dirty="0">
                <a:latin typeface="Manrope" panose="020B0604020202020204" charset="0"/>
              </a:rPr>
              <a:t>Điều kiện hội tụ (điều kiện dừng thuật toán) được xác định theo một số cách như sau:</a:t>
            </a:r>
          </a:p>
          <a:p>
            <a:pPr marL="285750" lvl="0" indent="-285750" algn="just">
              <a:lnSpc>
                <a:spcPct val="150000"/>
              </a:lnSpc>
              <a:buFont typeface="Courier New" panose="02070309020205020404" pitchFamily="49" charset="0"/>
              <a:buChar char="o"/>
            </a:pPr>
            <a:r>
              <a:rPr lang="en-US" sz="1600" dirty="0">
                <a:latin typeface="Manrope" panose="020B0604020202020204" charset="0"/>
              </a:rPr>
              <a:t>Tại 1 vòng lặp: có ít các điểm dữ liệu được gán sang cluster khác</a:t>
            </a:r>
          </a:p>
          <a:p>
            <a:pPr marL="285750" lvl="0" indent="-285750" algn="just">
              <a:lnSpc>
                <a:spcPct val="150000"/>
              </a:lnSpc>
              <a:buFont typeface="Courier New" panose="02070309020205020404" pitchFamily="49" charset="0"/>
              <a:buChar char="o"/>
            </a:pPr>
            <a:r>
              <a:rPr lang="en-US" sz="1600" dirty="0">
                <a:latin typeface="Manrope" panose="020B0604020202020204" charset="0"/>
              </a:rPr>
              <a:t>Điểm trung tâm (centroid) không thay đổi nhiều</a:t>
            </a:r>
          </a:p>
          <a:p>
            <a:pPr marL="285750" indent="-285750" algn="just">
              <a:lnSpc>
                <a:spcPct val="150000"/>
              </a:lnSpc>
              <a:buFont typeface="Courier New" panose="02070309020205020404" pitchFamily="49" charset="0"/>
              <a:buChar char="o"/>
            </a:pPr>
            <a:r>
              <a:rPr lang="en-US" sz="1600" dirty="0">
                <a:latin typeface="Manrope" panose="020B0604020202020204" charset="0"/>
              </a:rPr>
              <a:t>Giá trị hàm mất mát không thay đổi nhiều:</a:t>
            </a:r>
          </a:p>
          <a:p>
            <a:pPr marL="285750" indent="-285750" algn="just">
              <a:lnSpc>
                <a:spcPct val="150000"/>
              </a:lnSpc>
              <a:buFont typeface="Courier New" panose="02070309020205020404" pitchFamily="49" charset="0"/>
              <a:buChar char="o"/>
            </a:pPr>
            <a:endParaRPr lang="en-US" sz="1600" dirty="0">
              <a:latin typeface="Manrope" panose="020B0604020202020204" charset="0"/>
            </a:endParaRPr>
          </a:p>
          <a:p>
            <a:pPr algn="just">
              <a:lnSpc>
                <a:spcPct val="150000"/>
              </a:lnSpc>
            </a:pPr>
            <a:endParaRPr lang="en-US" sz="1600" dirty="0">
              <a:latin typeface="Manrope" panose="020B0604020202020204" charset="0"/>
            </a:endParaRPr>
          </a:p>
          <a:p>
            <a:pPr algn="just">
              <a:lnSpc>
                <a:spcPct val="150000"/>
              </a:lnSpc>
            </a:pPr>
            <a:endParaRPr lang="en-US" sz="1600" dirty="0">
              <a:latin typeface="Manrope" panose="020B0604020202020204" charset="0"/>
            </a:endParaRPr>
          </a:p>
          <a:p>
            <a:pPr algn="just">
              <a:lnSpc>
                <a:spcPct val="150000"/>
              </a:lnSpc>
            </a:pPr>
            <a:r>
              <a:rPr lang="en-US" dirty="0"/>
              <a:t>Trong đó C_i là cluster thứ i, m_i là điểm trung tâm của cluster C_i tương ứng.</a:t>
            </a:r>
            <a:endParaRPr lang="en-US" sz="1600" dirty="0">
              <a:latin typeface="Manrope" panose="020B0604020202020204" charset="0"/>
            </a:endParaRPr>
          </a:p>
          <a:p>
            <a:pPr algn="just">
              <a:lnSpc>
                <a:spcPct val="150000"/>
              </a:lnSpc>
            </a:pPr>
            <a:r>
              <a:rPr lang="en-US" sz="1600" dirty="0">
                <a:latin typeface="Manrope" panose="020B0604020202020204" charset="0"/>
              </a:rPr>
              <a:t>	</a:t>
            </a:r>
          </a:p>
        </p:txBody>
      </p:sp>
      <p:pic>
        <p:nvPicPr>
          <p:cNvPr id="6" name="Picture 5" descr="Thuật toán k-means"/>
          <p:cNvPicPr/>
          <p:nvPr/>
        </p:nvPicPr>
        <p:blipFill>
          <a:blip r:embed="rId3">
            <a:extLst>
              <a:ext uri="{28A0092B-C50C-407E-A947-70E740481C1C}">
                <a14:useLocalDpi xmlns:a14="http://schemas.microsoft.com/office/drawing/2010/main" val="0"/>
              </a:ext>
            </a:extLst>
          </a:blip>
          <a:srcRect/>
          <a:stretch>
            <a:fillRect/>
          </a:stretch>
        </p:blipFill>
        <p:spPr bwMode="auto">
          <a:xfrm>
            <a:off x="1715452" y="3019887"/>
            <a:ext cx="2998470" cy="1059180"/>
          </a:xfrm>
          <a:prstGeom prst="rect">
            <a:avLst/>
          </a:prstGeom>
          <a:noFill/>
          <a:ln>
            <a:noFill/>
          </a:ln>
        </p:spPr>
      </p:pic>
    </p:spTree>
    <p:extLst>
      <p:ext uri="{BB962C8B-B14F-4D97-AF65-F5344CB8AC3E}">
        <p14:creationId xmlns:p14="http://schemas.microsoft.com/office/powerpoint/2010/main" val="479177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550069" y="437700"/>
            <a:ext cx="7873856" cy="657900"/>
          </a:xfrm>
          <a:prstGeom prst="rect">
            <a:avLst/>
          </a:prstGeom>
        </p:spPr>
        <p:txBody>
          <a:bodyPr spcFirstLastPara="1" wrap="square" lIns="91425" tIns="91425" rIns="91425" bIns="91425" anchor="ctr" anchorCtr="0">
            <a:noAutofit/>
          </a:bodyPr>
          <a:lstStyle/>
          <a:p>
            <a:r>
              <a:rPr lang="en-US" b="1" dirty="0"/>
              <a:t>PHÉP ĐO KHOẢNG CÁCH</a:t>
            </a:r>
            <a:endParaRPr lang="en-US" dirty="0"/>
          </a:p>
        </p:txBody>
      </p:sp>
      <p:sp>
        <p:nvSpPr>
          <p:cNvPr id="4" name="TextBox 3"/>
          <p:cNvSpPr txBox="1"/>
          <p:nvPr/>
        </p:nvSpPr>
        <p:spPr>
          <a:xfrm>
            <a:off x="1007269" y="1150143"/>
            <a:ext cx="7200900" cy="3631763"/>
          </a:xfrm>
          <a:prstGeom prst="rect">
            <a:avLst/>
          </a:prstGeom>
          <a:noFill/>
        </p:spPr>
        <p:txBody>
          <a:bodyPr wrap="square" rtlCol="0">
            <a:spAutoFit/>
          </a:bodyPr>
          <a:lstStyle/>
          <a:p>
            <a:pPr>
              <a:spcBef>
                <a:spcPts val="600"/>
              </a:spcBef>
              <a:spcAft>
                <a:spcPts val="600"/>
              </a:spcAft>
            </a:pPr>
            <a:r>
              <a:rPr lang="vi-VN" dirty="0">
                <a:latin typeface="Manrope" panose="020B0604020202020204" charset="0"/>
              </a:rPr>
              <a:t>Trong K-means để đánh giá mức độ giống nhau hay khoảng cách giữa 2 điểm dữ liệu ta có thể sử dụng các phép đo khoảng cách khác nhau</a:t>
            </a:r>
            <a:r>
              <a:rPr lang="en-US" dirty="0">
                <a:latin typeface="Manrope" panose="020B0604020202020204" charset="0"/>
              </a:rPr>
              <a:t> như euclidean, manhattan, cosine,...</a:t>
            </a:r>
          </a:p>
          <a:p>
            <a:pPr>
              <a:spcBef>
                <a:spcPts val="600"/>
              </a:spcBef>
              <a:spcAft>
                <a:spcPts val="600"/>
              </a:spcAft>
            </a:pPr>
            <a:r>
              <a:rPr lang="en-US" dirty="0">
                <a:latin typeface="Manrope" panose="020B0604020202020204" charset="0"/>
              </a:rPr>
              <a:t>Công thức euclidean: </a:t>
            </a:r>
            <a:br>
              <a:rPr lang="en-US" dirty="0">
                <a:latin typeface="Manrope" panose="020B0604020202020204" charset="0"/>
              </a:rPr>
            </a:br>
            <a:endParaRPr lang="en-US" dirty="0">
              <a:latin typeface="Manrope" panose="020B0604020202020204" charset="0"/>
            </a:endParaRPr>
          </a:p>
          <a:p>
            <a:pPr algn="just">
              <a:spcBef>
                <a:spcPts val="600"/>
              </a:spcBef>
              <a:spcAft>
                <a:spcPts val="600"/>
              </a:spcAft>
            </a:pPr>
            <a:endParaRPr lang="en-US" dirty="0">
              <a:latin typeface="Manrope" panose="020B0604020202020204" charset="0"/>
            </a:endParaRPr>
          </a:p>
          <a:p>
            <a:pPr algn="just">
              <a:spcBef>
                <a:spcPts val="600"/>
              </a:spcBef>
              <a:spcAft>
                <a:spcPts val="600"/>
              </a:spcAft>
            </a:pPr>
            <a:r>
              <a:rPr lang="en-US" dirty="0">
                <a:latin typeface="Manrope" panose="020B0604020202020204" charset="0"/>
              </a:rPr>
              <a:t>Mọi phương pháp tính khoảng cách giữa 2 vector đều có thể được sử dụng. Mỗi cách tính khoảng cách thể hiện cách nhìn nhận về dữ liệu</a:t>
            </a:r>
          </a:p>
          <a:p>
            <a:pPr marL="285750" lvl="0" indent="-285750" algn="just">
              <a:spcBef>
                <a:spcPts val="600"/>
              </a:spcBef>
              <a:spcAft>
                <a:spcPts val="600"/>
              </a:spcAft>
              <a:buFont typeface="Courier New" panose="02070309020205020404" pitchFamily="49" charset="0"/>
              <a:buChar char="o"/>
            </a:pPr>
            <a:r>
              <a:rPr lang="en-US" dirty="0">
                <a:latin typeface="Manrope" panose="020B0604020202020204" charset="0"/>
              </a:rPr>
              <a:t>Có vô số cách tính khoảng cách</a:t>
            </a:r>
          </a:p>
          <a:p>
            <a:pPr marL="285750" lvl="0" indent="-285750" algn="just">
              <a:spcBef>
                <a:spcPts val="600"/>
              </a:spcBef>
              <a:spcAft>
                <a:spcPts val="600"/>
              </a:spcAft>
              <a:buFont typeface="Courier New" panose="02070309020205020404" pitchFamily="49" charset="0"/>
              <a:buChar char="o"/>
            </a:pPr>
            <a:r>
              <a:rPr lang="en-US" dirty="0">
                <a:latin typeface="Manrope" panose="020B0604020202020204" charset="0"/>
              </a:rPr>
              <a:t>Cách tính khoảng cách nào là tốt? Câu trả lời phụ thuộc vào từng bài toán để đưa ra cách tính khoảng cách phù hợp.</a:t>
            </a:r>
          </a:p>
          <a:p>
            <a:pPr>
              <a:spcBef>
                <a:spcPts val="600"/>
              </a:spcBef>
              <a:spcAft>
                <a:spcPts val="600"/>
              </a:spcAft>
            </a:pPr>
            <a:endParaRPr lang="en-US" sz="1600" dirty="0">
              <a:latin typeface="Manrope" panose="020B0604020202020204" charset="0"/>
            </a:endParaRPr>
          </a:p>
        </p:txBody>
      </p:sp>
      <p:pic>
        <p:nvPicPr>
          <p:cNvPr id="5" name="Picture 4" descr="Thuật toán k-means - Phép đo euclid"/>
          <p:cNvPicPr/>
          <p:nvPr/>
        </p:nvPicPr>
        <p:blipFill>
          <a:blip r:embed="rId3">
            <a:extLst>
              <a:ext uri="{28A0092B-C50C-407E-A947-70E740481C1C}">
                <a14:useLocalDpi xmlns:a14="http://schemas.microsoft.com/office/drawing/2010/main" val="0"/>
              </a:ext>
            </a:extLst>
          </a:blip>
          <a:srcRect/>
          <a:stretch>
            <a:fillRect/>
          </a:stretch>
        </p:blipFill>
        <p:spPr bwMode="auto">
          <a:xfrm>
            <a:off x="1264446" y="2251235"/>
            <a:ext cx="5943600" cy="626745"/>
          </a:xfrm>
          <a:prstGeom prst="rect">
            <a:avLst/>
          </a:prstGeom>
          <a:noFill/>
          <a:ln>
            <a:noFill/>
          </a:ln>
        </p:spPr>
      </p:pic>
    </p:spTree>
    <p:extLst>
      <p:ext uri="{BB962C8B-B14F-4D97-AF65-F5344CB8AC3E}">
        <p14:creationId xmlns:p14="http://schemas.microsoft.com/office/powerpoint/2010/main" val="4172326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550069" y="437700"/>
            <a:ext cx="7873856" cy="657900"/>
          </a:xfrm>
          <a:prstGeom prst="rect">
            <a:avLst/>
          </a:prstGeom>
        </p:spPr>
        <p:txBody>
          <a:bodyPr spcFirstLastPara="1" wrap="square" lIns="91425" tIns="91425" rIns="91425" bIns="91425" anchor="ctr" anchorCtr="0">
            <a:noAutofit/>
          </a:bodyPr>
          <a:lstStyle/>
          <a:p>
            <a:r>
              <a:rPr lang="en-US" b="1" dirty="0"/>
              <a:t>ẢNH HƯỞNG CỦA OUTLIER</a:t>
            </a:r>
            <a:endParaRPr lang="en-US" dirty="0"/>
          </a:p>
        </p:txBody>
      </p:sp>
      <p:sp>
        <p:nvSpPr>
          <p:cNvPr id="4" name="TextBox 3"/>
          <p:cNvSpPr txBox="1"/>
          <p:nvPr/>
        </p:nvSpPr>
        <p:spPr>
          <a:xfrm>
            <a:off x="1007269" y="1150143"/>
            <a:ext cx="7200900" cy="3108543"/>
          </a:xfrm>
          <a:prstGeom prst="rect">
            <a:avLst/>
          </a:prstGeom>
          <a:noFill/>
        </p:spPr>
        <p:txBody>
          <a:bodyPr wrap="square" rtlCol="0">
            <a:spAutoFit/>
          </a:bodyPr>
          <a:lstStyle/>
          <a:p>
            <a:pPr>
              <a:spcBef>
                <a:spcPts val="600"/>
              </a:spcBef>
              <a:spcAft>
                <a:spcPts val="600"/>
              </a:spcAft>
            </a:pPr>
            <a:r>
              <a:rPr lang="en-US" sz="1600" b="1" dirty="0">
                <a:latin typeface="Manrope" panose="020B0604020202020204" charset="0"/>
              </a:rPr>
              <a:t>OUTLIER LÀ GÌ?</a:t>
            </a:r>
          </a:p>
          <a:p>
            <a:pPr lvl="0" algn="just">
              <a:lnSpc>
                <a:spcPct val="150000"/>
              </a:lnSpc>
              <a:spcBef>
                <a:spcPts val="600"/>
              </a:spcBef>
              <a:spcAft>
                <a:spcPts val="600"/>
              </a:spcAft>
            </a:pPr>
            <a:r>
              <a:rPr lang="en-US" sz="1600" dirty="0">
                <a:latin typeface="Manrope" panose="020B0604020202020204" charset="0"/>
              </a:rPr>
              <a:t>Outliers là một hoặc nhiều cá thể khác hẳn đối với các thành viên còn lại của nhóm. Sự khác biệt này có thể dựa trên nhiều tiêu chí khác nhau như giá trị hay thuộc tính. Ví dụ về outlier có thể như là nhiễu trong các cảm biến hay lỗi trong quá trình nhập liệu của người dùng ảnh hưởng đến chất lượng của dữ liệu.</a:t>
            </a:r>
          </a:p>
          <a:p>
            <a:pPr>
              <a:spcBef>
                <a:spcPts val="600"/>
              </a:spcBef>
              <a:spcAft>
                <a:spcPts val="600"/>
              </a:spcAft>
            </a:pPr>
            <a:endParaRPr lang="en-US" dirty="0">
              <a:latin typeface="Manrope" panose="020B0604020202020204" charset="0"/>
            </a:endParaRPr>
          </a:p>
          <a:p>
            <a:pPr>
              <a:spcBef>
                <a:spcPts val="600"/>
              </a:spcBef>
              <a:spcAft>
                <a:spcPts val="600"/>
              </a:spcAft>
            </a:pPr>
            <a:endParaRPr lang="en-US" sz="1600" dirty="0">
              <a:latin typeface="Manrope" panose="020B0604020202020204" charset="0"/>
            </a:endParaRPr>
          </a:p>
        </p:txBody>
      </p:sp>
    </p:spTree>
    <p:extLst>
      <p:ext uri="{BB962C8B-B14F-4D97-AF65-F5344CB8AC3E}">
        <p14:creationId xmlns:p14="http://schemas.microsoft.com/office/powerpoint/2010/main" val="3570259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550069" y="437700"/>
            <a:ext cx="7873856" cy="657900"/>
          </a:xfrm>
          <a:prstGeom prst="rect">
            <a:avLst/>
          </a:prstGeom>
        </p:spPr>
        <p:txBody>
          <a:bodyPr spcFirstLastPara="1" wrap="square" lIns="91425" tIns="91425" rIns="91425" bIns="91425" anchor="ctr" anchorCtr="0">
            <a:noAutofit/>
          </a:bodyPr>
          <a:lstStyle/>
          <a:p>
            <a:r>
              <a:rPr lang="en-US" b="1" dirty="0"/>
              <a:t>ẢNH HƯỞNG CỦA OUTLIER</a:t>
            </a:r>
            <a:endParaRPr lang="en-US" dirty="0"/>
          </a:p>
        </p:txBody>
      </p:sp>
      <p:sp>
        <p:nvSpPr>
          <p:cNvPr id="4" name="TextBox 3"/>
          <p:cNvSpPr txBox="1"/>
          <p:nvPr/>
        </p:nvSpPr>
        <p:spPr>
          <a:xfrm>
            <a:off x="750095" y="1021556"/>
            <a:ext cx="7558086" cy="2554545"/>
          </a:xfrm>
          <a:prstGeom prst="rect">
            <a:avLst/>
          </a:prstGeom>
          <a:noFill/>
        </p:spPr>
        <p:txBody>
          <a:bodyPr wrap="square" rtlCol="0">
            <a:spAutoFit/>
          </a:bodyPr>
          <a:lstStyle/>
          <a:p>
            <a:pPr algn="just">
              <a:spcBef>
                <a:spcPts val="600"/>
              </a:spcBef>
              <a:spcAft>
                <a:spcPts val="600"/>
              </a:spcAft>
            </a:pPr>
            <a:r>
              <a:rPr lang="en-US" sz="1600" dirty="0">
                <a:latin typeface="Manrope" panose="020B0604020202020204" charset="0"/>
              </a:rPr>
              <a:t>K-means nhạy cảm với các điểm outlier. Các điểm dữ liệu outlier ảnh hưởng lớn đến kết quả của việc phân cụm:</a:t>
            </a:r>
          </a:p>
          <a:p>
            <a:pPr marL="285750" lvl="0" indent="-285750" algn="just">
              <a:spcBef>
                <a:spcPts val="600"/>
              </a:spcBef>
              <a:spcAft>
                <a:spcPts val="600"/>
              </a:spcAft>
              <a:buFont typeface="Courier New" panose="02070309020205020404" pitchFamily="49" charset="0"/>
              <a:buChar char="o"/>
            </a:pPr>
            <a:r>
              <a:rPr lang="en-US" sz="1600" dirty="0">
                <a:latin typeface="Manrope" panose="020B0604020202020204" charset="0"/>
              </a:rPr>
              <a:t>Các điểm dữ liệu outlier có khoảng cách đến các điểm dữ liệu chuẩn rất lớn.</a:t>
            </a:r>
          </a:p>
          <a:p>
            <a:pPr marL="285750" lvl="0" indent="-285750" algn="just">
              <a:spcBef>
                <a:spcPts val="600"/>
              </a:spcBef>
              <a:spcAft>
                <a:spcPts val="600"/>
              </a:spcAft>
              <a:buFont typeface="Courier New" panose="02070309020205020404" pitchFamily="49" charset="0"/>
              <a:buChar char="o"/>
            </a:pPr>
            <a:r>
              <a:rPr lang="en-US" sz="1600" dirty="0">
                <a:latin typeface="Manrope" panose="020B0604020202020204" charset="0"/>
              </a:rPr>
              <a:t>Phân bố của các điểm outliner rất khác so với các điểm dữ liệu chuẩn</a:t>
            </a:r>
          </a:p>
          <a:p>
            <a:pPr marL="285750" lvl="0" indent="-285750" algn="just">
              <a:spcBef>
                <a:spcPts val="600"/>
              </a:spcBef>
              <a:spcAft>
                <a:spcPts val="600"/>
              </a:spcAft>
              <a:buFont typeface="Courier New" panose="02070309020205020404" pitchFamily="49" charset="0"/>
              <a:buChar char="o"/>
            </a:pPr>
            <a:r>
              <a:rPr lang="en-US" sz="1600" dirty="0">
                <a:latin typeface="Manrope" panose="020B0604020202020204" charset="0"/>
              </a:rPr>
              <a:t>Nhiễu hoặc lỗi của dữ liệu được thể hiện trong các điểm outlier</a:t>
            </a:r>
          </a:p>
          <a:p>
            <a:pPr>
              <a:spcBef>
                <a:spcPts val="600"/>
              </a:spcBef>
              <a:spcAft>
                <a:spcPts val="600"/>
              </a:spcAft>
            </a:pPr>
            <a:endParaRPr lang="en-US" dirty="0">
              <a:latin typeface="Manrope" panose="020B0604020202020204" charset="0"/>
            </a:endParaRPr>
          </a:p>
          <a:p>
            <a:pPr>
              <a:spcBef>
                <a:spcPts val="600"/>
              </a:spcBef>
              <a:spcAft>
                <a:spcPts val="600"/>
              </a:spcAft>
            </a:pPr>
            <a:endParaRPr lang="en-US" sz="1600" dirty="0">
              <a:latin typeface="Manrope" panose="020B0604020202020204" charset="0"/>
            </a:endParaRPr>
          </a:p>
        </p:txBody>
      </p:sp>
      <p:pic>
        <p:nvPicPr>
          <p:cNvPr id="5" name="Picture 4" descr="Thuật toán k-means - Ví dụ về oulie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5894" y="2843213"/>
            <a:ext cx="5943600" cy="1978817"/>
          </a:xfrm>
          <a:prstGeom prst="rect">
            <a:avLst/>
          </a:prstGeom>
          <a:noFill/>
          <a:ln>
            <a:noFill/>
          </a:ln>
        </p:spPr>
      </p:pic>
    </p:spTree>
    <p:extLst>
      <p:ext uri="{BB962C8B-B14F-4D97-AF65-F5344CB8AC3E}">
        <p14:creationId xmlns:p14="http://schemas.microsoft.com/office/powerpoint/2010/main" val="1820355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550069" y="437700"/>
            <a:ext cx="7873856" cy="657900"/>
          </a:xfrm>
          <a:prstGeom prst="rect">
            <a:avLst/>
          </a:prstGeom>
        </p:spPr>
        <p:txBody>
          <a:bodyPr spcFirstLastPara="1" wrap="square" lIns="91425" tIns="91425" rIns="91425" bIns="91425" anchor="ctr" anchorCtr="0">
            <a:noAutofit/>
          </a:bodyPr>
          <a:lstStyle/>
          <a:p>
            <a:r>
              <a:rPr lang="en-US" b="1" dirty="0"/>
              <a:t>KHẮC PHỤC OUTLIER</a:t>
            </a:r>
            <a:endParaRPr lang="en-US" dirty="0"/>
          </a:p>
        </p:txBody>
      </p:sp>
      <p:sp>
        <p:nvSpPr>
          <p:cNvPr id="4" name="TextBox 3"/>
          <p:cNvSpPr txBox="1"/>
          <p:nvPr/>
        </p:nvSpPr>
        <p:spPr>
          <a:xfrm>
            <a:off x="750095" y="1021556"/>
            <a:ext cx="7558086" cy="3000821"/>
          </a:xfrm>
          <a:prstGeom prst="rect">
            <a:avLst/>
          </a:prstGeom>
          <a:noFill/>
        </p:spPr>
        <p:txBody>
          <a:bodyPr wrap="square" rtlCol="0">
            <a:spAutoFit/>
          </a:bodyPr>
          <a:lstStyle/>
          <a:p>
            <a:pPr lvl="0" algn="just">
              <a:lnSpc>
                <a:spcPct val="150000"/>
              </a:lnSpc>
            </a:pPr>
            <a:r>
              <a:rPr lang="en-US" sz="1600" b="1" dirty="0">
                <a:latin typeface="Manrope" panose="020B0604020202020204" charset="0"/>
              </a:rPr>
              <a:t>Outlier removal</a:t>
            </a:r>
            <a:r>
              <a:rPr lang="en-US" sz="1600" dirty="0">
                <a:latin typeface="Manrope" panose="020B0604020202020204" charset="0"/>
              </a:rPr>
              <a:t>: Có thể loại bỏ các điểm dữ liệu xa đáng kể so với điểm trung tâm (centroid) của các cluster so với các điểm dữ liệu khác. Việc loại bỏ có thể được thực hiện trước hoặc trong khi phân cụm.</a:t>
            </a:r>
          </a:p>
          <a:p>
            <a:pPr lvl="0" algn="just">
              <a:lnSpc>
                <a:spcPct val="150000"/>
              </a:lnSpc>
            </a:pPr>
            <a:r>
              <a:rPr lang="en-US" sz="1600" b="1" dirty="0">
                <a:latin typeface="Manrope" panose="020B0604020202020204" charset="0"/>
              </a:rPr>
              <a:t>Random sampling</a:t>
            </a:r>
            <a:r>
              <a:rPr lang="en-US" sz="1600" dirty="0">
                <a:latin typeface="Manrope" panose="020B0604020202020204" charset="0"/>
              </a:rPr>
              <a:t>: Thay vì phân cụm toàn bộ tập dữ liệu, chúng ta sẽ lấy ngẫu nhiên tập con S từ tập dữ liệu huấn luyện. S được sử dụng để phân cụm, tập S lúc này sẽ có ít các điểm outlier hơn tập dữ liệu gốc. Sau khi phân cụm xong, tập dữ liệu còn lại sẽ được gán vào các cụm đã học được</a:t>
            </a:r>
          </a:p>
          <a:p>
            <a:pPr>
              <a:spcBef>
                <a:spcPts val="600"/>
              </a:spcBef>
              <a:spcAft>
                <a:spcPts val="600"/>
              </a:spcAft>
            </a:pPr>
            <a:endParaRPr lang="en-US" sz="1600" dirty="0">
              <a:latin typeface="Manrope" panose="020B0604020202020204" charset="0"/>
            </a:endParaRPr>
          </a:p>
        </p:txBody>
      </p:sp>
    </p:spTree>
    <p:extLst>
      <p:ext uri="{BB962C8B-B14F-4D97-AF65-F5344CB8AC3E}">
        <p14:creationId xmlns:p14="http://schemas.microsoft.com/office/powerpoint/2010/main" val="3612754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2"/>
          <p:cNvSpPr txBox="1">
            <a:spLocks noGrp="1"/>
          </p:cNvSpPr>
          <p:nvPr>
            <p:ph type="title" idx="4"/>
          </p:nvPr>
        </p:nvSpPr>
        <p:spPr>
          <a:xfrm>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b="1" dirty="0"/>
              <a:t>THÀNH VIÊN NHÓM</a:t>
            </a:r>
            <a:endParaRPr sz="4200" b="1" dirty="0"/>
          </a:p>
        </p:txBody>
      </p:sp>
      <p:sp>
        <p:nvSpPr>
          <p:cNvPr id="4" name="TextBox 3"/>
          <p:cNvSpPr txBox="1"/>
          <p:nvPr/>
        </p:nvSpPr>
        <p:spPr>
          <a:xfrm>
            <a:off x="2257425" y="1357313"/>
            <a:ext cx="4722019" cy="3708708"/>
          </a:xfrm>
          <a:prstGeom prst="rect">
            <a:avLst/>
          </a:prstGeom>
          <a:noFill/>
        </p:spPr>
        <p:txBody>
          <a:bodyPr wrap="square" rtlCol="0">
            <a:spAutoFit/>
          </a:bodyPr>
          <a:lstStyle/>
          <a:p>
            <a:pPr algn="ctr">
              <a:spcBef>
                <a:spcPts val="600"/>
              </a:spcBef>
            </a:pPr>
            <a:r>
              <a:rPr lang="en-US" sz="2200" dirty="0" err="1">
                <a:latin typeface="Kulim Park" panose="020B0604020202020204" charset="0"/>
              </a:rPr>
              <a:t>Nguyễn</a:t>
            </a:r>
            <a:r>
              <a:rPr lang="en-US" sz="2200" dirty="0">
                <a:latin typeface="Kulim Park" panose="020B0604020202020204" charset="0"/>
              </a:rPr>
              <a:t> Thanh Tuấn</a:t>
            </a:r>
          </a:p>
          <a:p>
            <a:pPr algn="ctr">
              <a:spcBef>
                <a:spcPts val="600"/>
              </a:spcBef>
            </a:pPr>
            <a:r>
              <a:rPr lang="en-US" sz="1600" dirty="0">
                <a:latin typeface="Kulim Park" panose="020B0604020202020204" charset="0"/>
              </a:rPr>
              <a:t>MSSV: 20133110</a:t>
            </a:r>
          </a:p>
          <a:p>
            <a:pPr algn="ctr">
              <a:spcBef>
                <a:spcPts val="600"/>
              </a:spcBef>
            </a:pPr>
            <a:r>
              <a:rPr lang="en-US" sz="2200" dirty="0">
                <a:latin typeface="Kulim Park" panose="020B0604020202020204" charset="0"/>
              </a:rPr>
              <a:t>Phan </a:t>
            </a:r>
            <a:r>
              <a:rPr lang="en-US" sz="2200" dirty="0" err="1">
                <a:latin typeface="Kulim Park" panose="020B0604020202020204" charset="0"/>
              </a:rPr>
              <a:t>Tấn</a:t>
            </a:r>
            <a:r>
              <a:rPr lang="en-US" sz="2200" dirty="0">
                <a:latin typeface="Kulim Park" panose="020B0604020202020204" charset="0"/>
              </a:rPr>
              <a:t> Thành</a:t>
            </a:r>
          </a:p>
          <a:p>
            <a:pPr algn="ctr">
              <a:spcBef>
                <a:spcPts val="600"/>
              </a:spcBef>
            </a:pPr>
            <a:r>
              <a:rPr lang="en-US" sz="1600" dirty="0">
                <a:latin typeface="Kulim Park" panose="020B0604020202020204" charset="0"/>
              </a:rPr>
              <a:t>MSSV: 19110457</a:t>
            </a:r>
          </a:p>
          <a:p>
            <a:pPr algn="ctr">
              <a:spcBef>
                <a:spcPts val="600"/>
              </a:spcBef>
            </a:pPr>
            <a:r>
              <a:rPr lang="en-US" sz="2200" dirty="0" err="1">
                <a:latin typeface="Kulim Park" panose="020B0604020202020204" charset="0"/>
              </a:rPr>
              <a:t>Nguyễn</a:t>
            </a:r>
            <a:r>
              <a:rPr lang="en-US" sz="2200" dirty="0">
                <a:latin typeface="Kulim Park" panose="020B0604020202020204" charset="0"/>
              </a:rPr>
              <a:t> Văn </a:t>
            </a:r>
            <a:r>
              <a:rPr lang="en-US" sz="2200" dirty="0" err="1">
                <a:latin typeface="Kulim Park" panose="020B0604020202020204" charset="0"/>
              </a:rPr>
              <a:t>Hiền</a:t>
            </a:r>
            <a:endParaRPr lang="en-US" sz="2200" dirty="0">
              <a:latin typeface="Kulim Park" panose="020B0604020202020204" charset="0"/>
            </a:endParaRPr>
          </a:p>
          <a:p>
            <a:pPr algn="ctr">
              <a:spcBef>
                <a:spcPts val="600"/>
              </a:spcBef>
            </a:pPr>
            <a:r>
              <a:rPr lang="en-US" sz="1600" dirty="0">
                <a:latin typeface="Kulim Park" panose="020B0604020202020204" charset="0"/>
              </a:rPr>
              <a:t>MSSV: 20133041</a:t>
            </a:r>
          </a:p>
          <a:p>
            <a:pPr algn="ctr">
              <a:spcBef>
                <a:spcPts val="600"/>
              </a:spcBef>
            </a:pPr>
            <a:r>
              <a:rPr lang="en-US" sz="2200" dirty="0">
                <a:latin typeface="Kulim Park" panose="020B0604020202020204" charset="0"/>
              </a:rPr>
              <a:t>Phan Tấn Nhật Khang</a:t>
            </a:r>
          </a:p>
          <a:p>
            <a:pPr algn="ctr">
              <a:spcBef>
                <a:spcPts val="600"/>
              </a:spcBef>
            </a:pPr>
            <a:r>
              <a:rPr lang="en-US" sz="1600" dirty="0">
                <a:latin typeface="Kulim Park" panose="020B0604020202020204" charset="0"/>
              </a:rPr>
              <a:t>MSSV: 20133051</a:t>
            </a:r>
          </a:p>
          <a:p>
            <a:pPr algn="ctr">
              <a:spcBef>
                <a:spcPts val="600"/>
              </a:spcBef>
            </a:pPr>
            <a:r>
              <a:rPr lang="en-US" sz="2200" dirty="0" err="1">
                <a:latin typeface="Kulim Park" panose="020B0604020202020204" charset="0"/>
              </a:rPr>
              <a:t>Trần</a:t>
            </a:r>
            <a:r>
              <a:rPr lang="en-US" sz="2200" dirty="0">
                <a:latin typeface="Kulim Park" panose="020B0604020202020204" charset="0"/>
              </a:rPr>
              <a:t> Xuân Huy</a:t>
            </a:r>
          </a:p>
          <a:p>
            <a:pPr algn="ctr">
              <a:spcBef>
                <a:spcPts val="600"/>
              </a:spcBef>
            </a:pPr>
            <a:r>
              <a:rPr lang="en-US" sz="1600" dirty="0">
                <a:latin typeface="Kulim Park" panose="020B0604020202020204" charset="0"/>
              </a:rPr>
              <a:t>MSSV: 19110370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PAM (Partitioning Around Medoids)</a:t>
            </a:r>
            <a:endParaRPr b="1" dirty="0">
              <a:solidFill>
                <a:schemeClr val="tx1"/>
              </a:solidFill>
            </a:endParaRPr>
          </a:p>
        </p:txBody>
      </p:sp>
      <p:sp>
        <p:nvSpPr>
          <p:cNvPr id="564" name="Google Shape;564;p58"/>
          <p:cNvSpPr txBox="1"/>
          <p:nvPr/>
        </p:nvSpPr>
        <p:spPr>
          <a:xfrm>
            <a:off x="719925" y="1235876"/>
            <a:ext cx="7710800" cy="2922238"/>
          </a:xfrm>
          <a:prstGeom prst="rect">
            <a:avLst/>
          </a:prstGeom>
          <a:noFill/>
          <a:ln>
            <a:noFill/>
          </a:ln>
        </p:spPr>
        <p:txBody>
          <a:bodyPr spcFirstLastPara="1" wrap="square" lIns="91425" tIns="91425" rIns="91425" bIns="91425" anchor="t" anchorCtr="0">
            <a:noAutofit/>
          </a:bodyPr>
          <a:lstStyle/>
          <a:p>
            <a:pPr>
              <a:lnSpc>
                <a:spcPct val="150000"/>
              </a:lnSpc>
            </a:pPr>
            <a:r>
              <a:rPr lang="en-US" dirty="0">
                <a:latin typeface="Manrope" panose="020B0604020202020204" charset="0"/>
              </a:rPr>
              <a:t>      </a:t>
            </a:r>
            <a:r>
              <a:rPr lang="en-US" dirty="0" err="1">
                <a:latin typeface="Manrope" panose="020B0604020202020204" charset="0"/>
              </a:rPr>
              <a:t>Thuật</a:t>
            </a:r>
            <a:r>
              <a:rPr lang="en-US" dirty="0">
                <a:latin typeface="Manrope" panose="020B0604020202020204" charset="0"/>
              </a:rPr>
              <a:t> </a:t>
            </a:r>
            <a:r>
              <a:rPr lang="en-US" dirty="0" err="1">
                <a:latin typeface="Manrope" panose="020B0604020202020204" charset="0"/>
              </a:rPr>
              <a:t>toán</a:t>
            </a:r>
            <a:r>
              <a:rPr lang="en-US" dirty="0">
                <a:latin typeface="Manrope" panose="020B0604020202020204" charset="0"/>
              </a:rPr>
              <a:t> PAM </a:t>
            </a:r>
            <a:r>
              <a:rPr lang="en-US" dirty="0" err="1">
                <a:latin typeface="Manrope" panose="020B0604020202020204" charset="0"/>
              </a:rPr>
              <a:t>được</a:t>
            </a:r>
            <a:r>
              <a:rPr lang="en-US" dirty="0">
                <a:latin typeface="Manrope" panose="020B0604020202020204" charset="0"/>
              </a:rPr>
              <a:t> Kaufman </a:t>
            </a:r>
            <a:r>
              <a:rPr lang="en-US" dirty="0" err="1">
                <a:latin typeface="Manrope" panose="020B0604020202020204" charset="0"/>
              </a:rPr>
              <a:t>và</a:t>
            </a:r>
            <a:r>
              <a:rPr lang="en-US" dirty="0">
                <a:latin typeface="Manrope" panose="020B0604020202020204" charset="0"/>
              </a:rPr>
              <a:t> </a:t>
            </a:r>
            <a:r>
              <a:rPr lang="en-US" dirty="0" err="1">
                <a:latin typeface="Manrope" panose="020B0604020202020204" charset="0"/>
              </a:rPr>
              <a:t>Rousseeuw</a:t>
            </a:r>
            <a:r>
              <a:rPr lang="en-US" dirty="0">
                <a:latin typeface="Manrope" panose="020B0604020202020204" charset="0"/>
              </a:rPr>
              <a:t> </a:t>
            </a:r>
            <a:r>
              <a:rPr lang="en-US" dirty="0" err="1">
                <a:latin typeface="Manrope" panose="020B0604020202020204" charset="0"/>
              </a:rPr>
              <a:t>đề</a:t>
            </a:r>
            <a:r>
              <a:rPr lang="en-US" dirty="0">
                <a:latin typeface="Manrope" panose="020B0604020202020204" charset="0"/>
              </a:rPr>
              <a:t> </a:t>
            </a:r>
            <a:r>
              <a:rPr lang="en-US" dirty="0" err="1">
                <a:latin typeface="Manrope" panose="020B0604020202020204" charset="0"/>
              </a:rPr>
              <a:t>xuất</a:t>
            </a:r>
            <a:r>
              <a:rPr lang="en-US" dirty="0">
                <a:latin typeface="Manrope" panose="020B0604020202020204" charset="0"/>
              </a:rPr>
              <a:t> </a:t>
            </a:r>
            <a:r>
              <a:rPr lang="en-US" dirty="0" err="1">
                <a:latin typeface="Manrope" panose="020B0604020202020204" charset="0"/>
              </a:rPr>
              <a:t>vào</a:t>
            </a:r>
            <a:r>
              <a:rPr lang="en-US" dirty="0">
                <a:latin typeface="Manrope" panose="020B0604020202020204" charset="0"/>
              </a:rPr>
              <a:t> </a:t>
            </a:r>
            <a:r>
              <a:rPr lang="en-US" dirty="0" err="1">
                <a:latin typeface="Manrope" panose="020B0604020202020204" charset="0"/>
              </a:rPr>
              <a:t>năm</a:t>
            </a:r>
            <a:r>
              <a:rPr lang="en-US" dirty="0">
                <a:latin typeface="Manrope" panose="020B0604020202020204" charset="0"/>
              </a:rPr>
              <a:t> 1987, </a:t>
            </a:r>
            <a:r>
              <a:rPr lang="en-US" dirty="0" err="1">
                <a:latin typeface="Manrope" panose="020B0604020202020204" charset="0"/>
              </a:rPr>
              <a:t>là</a:t>
            </a:r>
            <a:r>
              <a:rPr lang="en-US" dirty="0">
                <a:latin typeface="Manrope" panose="020B0604020202020204" charset="0"/>
              </a:rPr>
              <a:t> </a:t>
            </a:r>
            <a:r>
              <a:rPr lang="en-US" dirty="0" err="1">
                <a:latin typeface="Manrope" panose="020B0604020202020204" charset="0"/>
              </a:rPr>
              <a:t>thuật</a:t>
            </a:r>
            <a:r>
              <a:rPr lang="en-US" dirty="0">
                <a:latin typeface="Manrope" panose="020B0604020202020204" charset="0"/>
              </a:rPr>
              <a:t> </a:t>
            </a:r>
            <a:r>
              <a:rPr lang="en-US" dirty="0" err="1">
                <a:latin typeface="Manrope" panose="020B0604020202020204" charset="0"/>
              </a:rPr>
              <a:t>toán</a:t>
            </a:r>
            <a:r>
              <a:rPr lang="en-US" dirty="0">
                <a:latin typeface="Manrope" panose="020B0604020202020204" charset="0"/>
              </a:rPr>
              <a:t> </a:t>
            </a:r>
            <a:r>
              <a:rPr lang="en-US" dirty="0" err="1">
                <a:latin typeface="Manrope" panose="020B0604020202020204" charset="0"/>
              </a:rPr>
              <a:t>mở</a:t>
            </a:r>
            <a:r>
              <a:rPr lang="en-US" dirty="0">
                <a:latin typeface="Manrope" panose="020B0604020202020204" charset="0"/>
              </a:rPr>
              <a:t> </a:t>
            </a:r>
            <a:r>
              <a:rPr lang="en-US" dirty="0" err="1">
                <a:latin typeface="Manrope" panose="020B0604020202020204" charset="0"/>
              </a:rPr>
              <a:t>rộng</a:t>
            </a:r>
            <a:r>
              <a:rPr lang="en-US" dirty="0">
                <a:latin typeface="Manrope" panose="020B0604020202020204" charset="0"/>
              </a:rPr>
              <a:t> </a:t>
            </a:r>
            <a:r>
              <a:rPr lang="en-US" dirty="0" err="1">
                <a:latin typeface="Manrope" panose="020B0604020202020204" charset="0"/>
              </a:rPr>
              <a:t>của</a:t>
            </a:r>
            <a:r>
              <a:rPr lang="en-US" dirty="0">
                <a:latin typeface="Manrope" panose="020B0604020202020204" charset="0"/>
              </a:rPr>
              <a:t> </a:t>
            </a:r>
            <a:r>
              <a:rPr lang="en-US" dirty="0" err="1">
                <a:latin typeface="Manrope" panose="020B0604020202020204" charset="0"/>
              </a:rPr>
              <a:t>của</a:t>
            </a:r>
            <a:r>
              <a:rPr lang="en-US" dirty="0">
                <a:latin typeface="Manrope" panose="020B0604020202020204" charset="0"/>
              </a:rPr>
              <a:t> </a:t>
            </a:r>
            <a:r>
              <a:rPr lang="en-US" dirty="0" err="1">
                <a:latin typeface="Manrope" panose="020B0604020202020204" charset="0"/>
              </a:rPr>
              <a:t>thuật</a:t>
            </a:r>
            <a:r>
              <a:rPr lang="en-US" dirty="0">
                <a:latin typeface="Manrope" panose="020B0604020202020204" charset="0"/>
              </a:rPr>
              <a:t> </a:t>
            </a:r>
            <a:r>
              <a:rPr lang="en-US" dirty="0" err="1">
                <a:latin typeface="Manrope" panose="020B0604020202020204" charset="0"/>
              </a:rPr>
              <a:t>toán</a:t>
            </a:r>
            <a:r>
              <a:rPr lang="en-US" dirty="0">
                <a:latin typeface="Manrope" panose="020B0604020202020204" charset="0"/>
              </a:rPr>
              <a:t> k-means, </a:t>
            </a:r>
            <a:r>
              <a:rPr lang="en-US" dirty="0" err="1">
                <a:latin typeface="Manrope" panose="020B0604020202020204" charset="0"/>
              </a:rPr>
              <a:t>nhằm</a:t>
            </a:r>
            <a:r>
              <a:rPr lang="en-US" dirty="0">
                <a:latin typeface="Manrope" panose="020B0604020202020204" charset="0"/>
              </a:rPr>
              <a:t> </a:t>
            </a:r>
            <a:r>
              <a:rPr lang="en-US" dirty="0" err="1">
                <a:latin typeface="Manrope" panose="020B0604020202020204" charset="0"/>
              </a:rPr>
              <a:t>có</a:t>
            </a:r>
            <a:r>
              <a:rPr lang="en-US" dirty="0">
                <a:latin typeface="Manrope" panose="020B0604020202020204" charset="0"/>
              </a:rPr>
              <a:t> </a:t>
            </a:r>
            <a:r>
              <a:rPr lang="en-US" dirty="0" err="1">
                <a:latin typeface="Manrope" panose="020B0604020202020204" charset="0"/>
              </a:rPr>
              <a:t>khả</a:t>
            </a:r>
            <a:r>
              <a:rPr lang="en-US" dirty="0">
                <a:latin typeface="Manrope" panose="020B0604020202020204" charset="0"/>
              </a:rPr>
              <a:t> </a:t>
            </a:r>
            <a:r>
              <a:rPr lang="en-US" dirty="0" err="1">
                <a:latin typeface="Manrope" panose="020B0604020202020204" charset="0"/>
              </a:rPr>
              <a:t>năng</a:t>
            </a:r>
            <a:r>
              <a:rPr lang="en-US" dirty="0">
                <a:latin typeface="Manrope" panose="020B0604020202020204" charset="0"/>
              </a:rPr>
              <a:t> </a:t>
            </a:r>
            <a:r>
              <a:rPr lang="en-US" dirty="0" err="1">
                <a:latin typeface="Manrope" panose="020B0604020202020204" charset="0"/>
              </a:rPr>
              <a:t>xử</a:t>
            </a:r>
            <a:r>
              <a:rPr lang="en-US" dirty="0">
                <a:latin typeface="Manrope" panose="020B0604020202020204" charset="0"/>
              </a:rPr>
              <a:t> </a:t>
            </a:r>
            <a:r>
              <a:rPr lang="en-US" dirty="0" err="1">
                <a:latin typeface="Manrope" panose="020B0604020202020204" charset="0"/>
              </a:rPr>
              <a:t>lý</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r>
              <a:rPr lang="en-US" dirty="0">
                <a:latin typeface="Manrope" panose="020B0604020202020204" charset="0"/>
              </a:rPr>
              <a:t> </a:t>
            </a:r>
            <a:r>
              <a:rPr lang="en-US" dirty="0" err="1">
                <a:latin typeface="Manrope" panose="020B0604020202020204" charset="0"/>
              </a:rPr>
              <a:t>hiệu</a:t>
            </a:r>
            <a:r>
              <a:rPr lang="en-US" dirty="0">
                <a:latin typeface="Manrope" panose="020B0604020202020204" charset="0"/>
              </a:rPr>
              <a:t> </a:t>
            </a:r>
            <a:r>
              <a:rPr lang="en-US" dirty="0" err="1">
                <a:latin typeface="Manrope" panose="020B0604020202020204" charset="0"/>
              </a:rPr>
              <a:t>quả</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với</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r>
              <a:rPr lang="en-US" dirty="0">
                <a:latin typeface="Manrope" panose="020B0604020202020204" charset="0"/>
              </a:rPr>
              <a:t> </a:t>
            </a:r>
            <a:r>
              <a:rPr lang="en-US" dirty="0" err="1">
                <a:latin typeface="Manrope" panose="020B0604020202020204" charset="0"/>
              </a:rPr>
              <a:t>nhiễu</a:t>
            </a:r>
            <a:r>
              <a:rPr lang="en-US" dirty="0">
                <a:latin typeface="Manrope" panose="020B0604020202020204" charset="0"/>
              </a:rPr>
              <a:t> </a:t>
            </a:r>
            <a:r>
              <a:rPr lang="en-US" dirty="0" err="1">
                <a:latin typeface="Manrope" panose="020B0604020202020204" charset="0"/>
              </a:rPr>
              <a:t>hoặc</a:t>
            </a:r>
            <a:r>
              <a:rPr lang="en-US" dirty="0">
                <a:latin typeface="Manrope" panose="020B0604020202020204" charset="0"/>
              </a:rPr>
              <a:t> </a:t>
            </a:r>
            <a:r>
              <a:rPr lang="en-US" dirty="0" err="1">
                <a:latin typeface="Manrope" panose="020B0604020202020204" charset="0"/>
              </a:rPr>
              <a:t>phần</a:t>
            </a:r>
            <a:r>
              <a:rPr lang="en-US" dirty="0">
                <a:latin typeface="Manrope" panose="020B0604020202020204" charset="0"/>
              </a:rPr>
              <a:t> </a:t>
            </a:r>
            <a:r>
              <a:rPr lang="en-US" dirty="0" err="1">
                <a:latin typeface="Manrope" panose="020B0604020202020204" charset="0"/>
              </a:rPr>
              <a:t>tử</a:t>
            </a:r>
            <a:r>
              <a:rPr lang="en-US" dirty="0">
                <a:latin typeface="Manrope" panose="020B0604020202020204" charset="0"/>
              </a:rPr>
              <a:t> </a:t>
            </a:r>
            <a:r>
              <a:rPr lang="en-US" dirty="0" err="1">
                <a:latin typeface="Manrope" panose="020B0604020202020204" charset="0"/>
              </a:rPr>
              <a:t>ngoại</a:t>
            </a:r>
            <a:r>
              <a:rPr lang="en-US" dirty="0">
                <a:latin typeface="Manrope" panose="020B0604020202020204" charset="0"/>
              </a:rPr>
              <a:t> </a:t>
            </a:r>
            <a:r>
              <a:rPr lang="en-US" dirty="0" err="1">
                <a:latin typeface="Manrope" panose="020B0604020202020204" charset="0"/>
              </a:rPr>
              <a:t>lai</a:t>
            </a:r>
            <a:endParaRPr lang="en-US" dirty="0">
              <a:latin typeface="Manrope" panose="020B0604020202020204" charset="0"/>
            </a:endParaRPr>
          </a:p>
          <a:p>
            <a:pPr>
              <a:lnSpc>
                <a:spcPct val="150000"/>
              </a:lnSpc>
            </a:pPr>
            <a:r>
              <a:rPr lang="en-US" dirty="0">
                <a:latin typeface="Manrope" panose="020B0604020202020204" charset="0"/>
              </a:rPr>
              <a:t>     </a:t>
            </a:r>
            <a:r>
              <a:rPr lang="en-US" dirty="0" err="1">
                <a:latin typeface="Manrope" panose="020B0604020202020204" charset="0"/>
              </a:rPr>
              <a:t>Thay</a:t>
            </a:r>
            <a:r>
              <a:rPr lang="en-US" dirty="0">
                <a:latin typeface="Manrope" panose="020B0604020202020204" charset="0"/>
              </a:rPr>
              <a:t> </a:t>
            </a:r>
            <a:r>
              <a:rPr lang="en-US" dirty="0" err="1">
                <a:latin typeface="Manrope" panose="020B0604020202020204" charset="0"/>
              </a:rPr>
              <a:t>vì</a:t>
            </a:r>
            <a:r>
              <a:rPr lang="en-US" dirty="0">
                <a:latin typeface="Manrope" panose="020B0604020202020204" charset="0"/>
              </a:rPr>
              <a:t> </a:t>
            </a:r>
            <a:r>
              <a:rPr lang="en-US" dirty="0" err="1">
                <a:latin typeface="Manrope" panose="020B0604020202020204" charset="0"/>
              </a:rPr>
              <a:t>sử</a:t>
            </a:r>
            <a:r>
              <a:rPr lang="en-US" dirty="0">
                <a:latin typeface="Manrope" panose="020B0604020202020204" charset="0"/>
              </a:rPr>
              <a:t> </a:t>
            </a:r>
            <a:r>
              <a:rPr lang="en-US" dirty="0" err="1">
                <a:latin typeface="Manrope" panose="020B0604020202020204" charset="0"/>
              </a:rPr>
              <a:t>dụng</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trọng</a:t>
            </a:r>
            <a:r>
              <a:rPr lang="en-US" dirty="0">
                <a:latin typeface="Manrope" panose="020B0604020202020204" charset="0"/>
              </a:rPr>
              <a:t> </a:t>
            </a:r>
            <a:r>
              <a:rPr lang="en-US" dirty="0" err="1">
                <a:latin typeface="Manrope" panose="020B0604020202020204" charset="0"/>
              </a:rPr>
              <a:t>tâm</a:t>
            </a:r>
            <a:r>
              <a:rPr lang="en-US" dirty="0">
                <a:latin typeface="Manrope" panose="020B0604020202020204" charset="0"/>
              </a:rPr>
              <a:t> </a:t>
            </a:r>
            <a:r>
              <a:rPr lang="en-US" dirty="0" err="1">
                <a:latin typeface="Manrope" panose="020B0604020202020204" charset="0"/>
              </a:rPr>
              <a:t>như</a:t>
            </a:r>
            <a:r>
              <a:rPr lang="en-US" dirty="0">
                <a:latin typeface="Manrope" panose="020B0604020202020204" charset="0"/>
              </a:rPr>
              <a:t> k-means, PAM </a:t>
            </a:r>
            <a:r>
              <a:rPr lang="en-US" dirty="0" err="1">
                <a:latin typeface="Manrope" panose="020B0604020202020204" charset="0"/>
              </a:rPr>
              <a:t>sử</a:t>
            </a:r>
            <a:r>
              <a:rPr lang="en-US" dirty="0">
                <a:latin typeface="Manrope" panose="020B0604020202020204" charset="0"/>
              </a:rPr>
              <a:t> </a:t>
            </a:r>
            <a:r>
              <a:rPr lang="en-US" dirty="0" err="1">
                <a:latin typeface="Manrope" panose="020B0604020202020204" charset="0"/>
              </a:rPr>
              <a:t>dụng</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medoid </a:t>
            </a:r>
            <a:r>
              <a:rPr lang="en-US" dirty="0" err="1">
                <a:latin typeface="Manrope" panose="020B0604020202020204" charset="0"/>
              </a:rPr>
              <a:t>để</a:t>
            </a:r>
            <a:r>
              <a:rPr lang="en-US" dirty="0">
                <a:latin typeface="Manrope" panose="020B0604020202020204" charset="0"/>
              </a:rPr>
              <a:t> </a:t>
            </a:r>
            <a:r>
              <a:rPr lang="en-US" dirty="0" err="1">
                <a:latin typeface="Manrope" panose="020B0604020202020204" charset="0"/>
              </a:rPr>
              <a:t>biểu</a:t>
            </a:r>
            <a:r>
              <a:rPr lang="en-US" dirty="0">
                <a:latin typeface="Manrope" panose="020B0604020202020204" charset="0"/>
              </a:rPr>
              <a:t> </a:t>
            </a:r>
            <a:r>
              <a:rPr lang="en-US" dirty="0" err="1">
                <a:latin typeface="Manrope" panose="020B0604020202020204" charset="0"/>
              </a:rPr>
              <a:t>diễn</a:t>
            </a:r>
            <a:r>
              <a:rPr lang="en-US" dirty="0">
                <a:latin typeface="Manrope" panose="020B0604020202020204" charset="0"/>
              </a:rPr>
              <a:t> </a:t>
            </a:r>
            <a:r>
              <a:rPr lang="en-US" dirty="0" err="1">
                <a:latin typeface="Manrope" panose="020B0604020202020204" charset="0"/>
              </a:rPr>
              <a:t>cho</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cụm</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r>
              <a:rPr lang="en-US" dirty="0">
                <a:latin typeface="Manrope" panose="020B0604020202020204" charset="0"/>
              </a:rPr>
              <a:t>, </a:t>
            </a:r>
            <a:r>
              <a:rPr lang="en-US" dirty="0" err="1">
                <a:latin typeface="Manrope" panose="020B0604020202020204" charset="0"/>
              </a:rPr>
              <a:t>một</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medoid </a:t>
            </a:r>
            <a:r>
              <a:rPr lang="en-US" dirty="0" err="1">
                <a:latin typeface="Manrope" panose="020B0604020202020204" charset="0"/>
              </a:rPr>
              <a:t>là</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a:t>
            </a:r>
            <a:r>
              <a:rPr lang="en-US" dirty="0" err="1">
                <a:latin typeface="Manrope" panose="020B0604020202020204" charset="0"/>
              </a:rPr>
              <a:t>đặt</a:t>
            </a:r>
            <a:r>
              <a:rPr lang="en-US" dirty="0">
                <a:latin typeface="Manrope" panose="020B0604020202020204" charset="0"/>
              </a:rPr>
              <a:t> </a:t>
            </a:r>
            <a:r>
              <a:rPr lang="en-US" dirty="0" err="1">
                <a:latin typeface="Manrope" panose="020B0604020202020204" charset="0"/>
              </a:rPr>
              <a:t>tại</a:t>
            </a:r>
            <a:r>
              <a:rPr lang="en-US" dirty="0">
                <a:latin typeface="Manrope" panose="020B0604020202020204" charset="0"/>
              </a:rPr>
              <a:t> </a:t>
            </a:r>
            <a:r>
              <a:rPr lang="en-US" dirty="0" err="1">
                <a:latin typeface="Manrope" panose="020B0604020202020204" charset="0"/>
              </a:rPr>
              <a:t>vị</a:t>
            </a:r>
            <a:r>
              <a:rPr lang="en-US" dirty="0">
                <a:latin typeface="Manrope" panose="020B0604020202020204" charset="0"/>
              </a:rPr>
              <a:t> </a:t>
            </a:r>
            <a:r>
              <a:rPr lang="en-US" dirty="0" err="1">
                <a:latin typeface="Manrope" panose="020B0604020202020204" charset="0"/>
              </a:rPr>
              <a:t>trí</a:t>
            </a:r>
            <a:r>
              <a:rPr lang="en-US" dirty="0">
                <a:latin typeface="Manrope" panose="020B0604020202020204" charset="0"/>
              </a:rPr>
              <a:t> </a:t>
            </a:r>
            <a:r>
              <a:rPr lang="en-US" dirty="0" err="1">
                <a:latin typeface="Manrope" panose="020B0604020202020204" charset="0"/>
              </a:rPr>
              <a:t>trung</a:t>
            </a:r>
            <a:r>
              <a:rPr lang="en-US" dirty="0">
                <a:latin typeface="Manrope" panose="020B0604020202020204" charset="0"/>
              </a:rPr>
              <a:t> </a:t>
            </a:r>
            <a:r>
              <a:rPr lang="en-US" dirty="0" err="1">
                <a:latin typeface="Manrope" panose="020B0604020202020204" charset="0"/>
              </a:rPr>
              <a:t>tâm</a:t>
            </a:r>
            <a:r>
              <a:rPr lang="en-US" dirty="0">
                <a:latin typeface="Manrope" panose="020B0604020202020204" charset="0"/>
              </a:rPr>
              <a:t> </a:t>
            </a:r>
            <a:r>
              <a:rPr lang="en-US" dirty="0" err="1">
                <a:latin typeface="Manrope" panose="020B0604020202020204" charset="0"/>
              </a:rPr>
              <a:t>nhất</a:t>
            </a:r>
            <a:r>
              <a:rPr lang="en-US" dirty="0">
                <a:latin typeface="Manrope" panose="020B0604020202020204" charset="0"/>
              </a:rPr>
              <a:t> </a:t>
            </a:r>
            <a:r>
              <a:rPr lang="en-US" dirty="0" err="1">
                <a:latin typeface="Manrope" panose="020B0604020202020204" charset="0"/>
              </a:rPr>
              <a:t>bên</a:t>
            </a:r>
            <a:r>
              <a:rPr lang="en-US" dirty="0">
                <a:latin typeface="Manrope" panose="020B0604020202020204" charset="0"/>
              </a:rPr>
              <a:t> </a:t>
            </a:r>
            <a:r>
              <a:rPr lang="en-US" dirty="0" err="1">
                <a:latin typeface="Manrope" panose="020B0604020202020204" charset="0"/>
              </a:rPr>
              <a:t>trong</a:t>
            </a:r>
            <a:r>
              <a:rPr lang="en-US" dirty="0">
                <a:latin typeface="Manrope" panose="020B0604020202020204" charset="0"/>
              </a:rPr>
              <a:t> </a:t>
            </a:r>
            <a:r>
              <a:rPr lang="en-US" dirty="0" err="1">
                <a:latin typeface="Manrope" panose="020B0604020202020204" charset="0"/>
              </a:rPr>
              <a:t>mỗi</a:t>
            </a:r>
            <a:r>
              <a:rPr lang="en-US" dirty="0">
                <a:latin typeface="Manrope" panose="020B0604020202020204" charset="0"/>
              </a:rPr>
              <a:t> </a:t>
            </a:r>
            <a:r>
              <a:rPr lang="en-US" dirty="0" err="1">
                <a:latin typeface="Manrope" panose="020B0604020202020204" charset="0"/>
              </a:rPr>
              <a:t>cụm</a:t>
            </a:r>
            <a:r>
              <a:rPr lang="en-US" dirty="0">
                <a:latin typeface="Manrope" panose="020B0604020202020204" charset="0"/>
              </a:rPr>
              <a:t>.</a:t>
            </a:r>
          </a:p>
          <a:p>
            <a:pPr>
              <a:lnSpc>
                <a:spcPct val="150000"/>
              </a:lnSpc>
            </a:pPr>
            <a:r>
              <a:rPr lang="en-US" dirty="0">
                <a:latin typeface="Manrope" panose="020B0604020202020204" charset="0"/>
              </a:rPr>
              <a:t>   </a:t>
            </a:r>
            <a:r>
              <a:rPr lang="en-US" dirty="0" err="1">
                <a:latin typeface="Manrope" panose="020B0604020202020204" charset="0"/>
              </a:rPr>
              <a:t>Vì</a:t>
            </a:r>
            <a:r>
              <a:rPr lang="en-US" dirty="0">
                <a:latin typeface="Manrope" panose="020B0604020202020204" charset="0"/>
              </a:rPr>
              <a:t> </a:t>
            </a:r>
            <a:r>
              <a:rPr lang="en-US" dirty="0" err="1">
                <a:latin typeface="Manrope" panose="020B0604020202020204" charset="0"/>
              </a:rPr>
              <a:t>vậy</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dối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medoid </a:t>
            </a:r>
            <a:r>
              <a:rPr lang="en-US" dirty="0" err="1">
                <a:latin typeface="Manrope" panose="020B0604020202020204" charset="0"/>
              </a:rPr>
              <a:t>ít</a:t>
            </a:r>
            <a:r>
              <a:rPr lang="en-US" dirty="0">
                <a:latin typeface="Manrope" panose="020B0604020202020204" charset="0"/>
              </a:rPr>
              <a:t> </a:t>
            </a:r>
            <a:r>
              <a:rPr lang="en-US" dirty="0" err="1">
                <a:latin typeface="Manrope" panose="020B0604020202020204" charset="0"/>
              </a:rPr>
              <a:t>bị</a:t>
            </a:r>
            <a:r>
              <a:rPr lang="en-US" dirty="0">
                <a:latin typeface="Manrope" panose="020B0604020202020204" charset="0"/>
              </a:rPr>
              <a:t> </a:t>
            </a:r>
            <a:r>
              <a:rPr lang="en-US" dirty="0" err="1">
                <a:latin typeface="Manrope" panose="020B0604020202020204" charset="0"/>
              </a:rPr>
              <a:t>ảnh</a:t>
            </a:r>
            <a:r>
              <a:rPr lang="en-US" dirty="0">
                <a:latin typeface="Manrope" panose="020B0604020202020204" charset="0"/>
              </a:rPr>
              <a:t> </a:t>
            </a:r>
            <a:r>
              <a:rPr lang="en-US" dirty="0" err="1">
                <a:latin typeface="Manrope" panose="020B0604020202020204" charset="0"/>
              </a:rPr>
              <a:t>hưởng</a:t>
            </a:r>
            <a:r>
              <a:rPr lang="en-US" dirty="0">
                <a:latin typeface="Manrope" panose="020B0604020202020204" charset="0"/>
              </a:rPr>
              <a:t> </a:t>
            </a:r>
            <a:r>
              <a:rPr lang="en-US" dirty="0" err="1">
                <a:latin typeface="Manrope" panose="020B0604020202020204" charset="0"/>
              </a:rPr>
              <a:t>bởi</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ở </a:t>
            </a:r>
            <a:r>
              <a:rPr lang="en-US" dirty="0" err="1">
                <a:latin typeface="Manrope" panose="020B0604020202020204" charset="0"/>
              </a:rPr>
              <a:t>xa</a:t>
            </a:r>
            <a:r>
              <a:rPr lang="en-US" dirty="0">
                <a:latin typeface="Manrope" panose="020B0604020202020204" charset="0"/>
              </a:rPr>
              <a:t> </a:t>
            </a:r>
            <a:r>
              <a:rPr lang="en-US" dirty="0" err="1">
                <a:latin typeface="Manrope" panose="020B0604020202020204" charset="0"/>
              </a:rPr>
              <a:t>trung</a:t>
            </a:r>
            <a:r>
              <a:rPr lang="en-US" dirty="0">
                <a:latin typeface="Manrope" panose="020B0604020202020204" charset="0"/>
              </a:rPr>
              <a:t> </a:t>
            </a:r>
            <a:r>
              <a:rPr lang="en-US" dirty="0" err="1">
                <a:latin typeface="Manrope" panose="020B0604020202020204" charset="0"/>
              </a:rPr>
              <a:t>tâm</a:t>
            </a:r>
            <a:r>
              <a:rPr lang="en-US" dirty="0">
                <a:latin typeface="Manrope" panose="020B0604020202020204" charset="0"/>
              </a:rPr>
              <a:t>, </a:t>
            </a:r>
            <a:r>
              <a:rPr lang="en-US" dirty="0" err="1">
                <a:latin typeface="Manrope" panose="020B0604020202020204" charset="0"/>
              </a:rPr>
              <a:t>trong</a:t>
            </a:r>
            <a:r>
              <a:rPr lang="en-US" dirty="0">
                <a:latin typeface="Manrope" panose="020B0604020202020204" charset="0"/>
              </a:rPr>
              <a:t> </a:t>
            </a:r>
            <a:r>
              <a:rPr lang="en-US" dirty="0" err="1">
                <a:latin typeface="Manrope" panose="020B0604020202020204" charset="0"/>
              </a:rPr>
              <a:t>khi</a:t>
            </a:r>
            <a:r>
              <a:rPr lang="en-US" dirty="0">
                <a:latin typeface="Manrope" panose="020B0604020202020204" charset="0"/>
              </a:rPr>
              <a:t> </a:t>
            </a:r>
            <a:r>
              <a:rPr lang="en-US" dirty="0" err="1">
                <a:latin typeface="Manrope" panose="020B0604020202020204" charset="0"/>
              </a:rPr>
              <a:t>trọng</a:t>
            </a:r>
            <a:r>
              <a:rPr lang="en-US" dirty="0">
                <a:latin typeface="Manrope" panose="020B0604020202020204" charset="0"/>
              </a:rPr>
              <a:t> </a:t>
            </a:r>
            <a:r>
              <a:rPr lang="en-US" dirty="0" err="1">
                <a:latin typeface="Manrope" panose="020B0604020202020204" charset="0"/>
              </a:rPr>
              <a:t>tâm</a:t>
            </a:r>
            <a:r>
              <a:rPr lang="en-US" dirty="0">
                <a:latin typeface="Manrope" panose="020B0604020202020204" charset="0"/>
              </a:rPr>
              <a:t> k-mean </a:t>
            </a:r>
            <a:r>
              <a:rPr lang="en-US" dirty="0" err="1">
                <a:latin typeface="Manrope" panose="020B0604020202020204" charset="0"/>
              </a:rPr>
              <a:t>lại</a:t>
            </a:r>
            <a:r>
              <a:rPr lang="en-US" dirty="0">
                <a:latin typeface="Manrope" panose="020B0604020202020204" charset="0"/>
              </a:rPr>
              <a:t> </a:t>
            </a:r>
            <a:r>
              <a:rPr lang="en-US" dirty="0" err="1">
                <a:latin typeface="Manrope" panose="020B0604020202020204" charset="0"/>
              </a:rPr>
              <a:t>rất</a:t>
            </a:r>
            <a:r>
              <a:rPr lang="en-US" dirty="0">
                <a:latin typeface="Manrope" panose="020B0604020202020204" charset="0"/>
              </a:rPr>
              <a:t> </a:t>
            </a:r>
            <a:r>
              <a:rPr lang="en-US" dirty="0" err="1">
                <a:latin typeface="Manrope" panose="020B0604020202020204" charset="0"/>
              </a:rPr>
              <a:t>bị</a:t>
            </a:r>
            <a:r>
              <a:rPr lang="en-US" dirty="0">
                <a:latin typeface="Manrope" panose="020B0604020202020204" charset="0"/>
              </a:rPr>
              <a:t> </a:t>
            </a:r>
            <a:r>
              <a:rPr lang="en-US" dirty="0" err="1">
                <a:latin typeface="Manrope" panose="020B0604020202020204" charset="0"/>
              </a:rPr>
              <a:t>tác</a:t>
            </a:r>
            <a:r>
              <a:rPr lang="en-US" dirty="0">
                <a:latin typeface="Manrope" panose="020B0604020202020204" charset="0"/>
              </a:rPr>
              <a:t> </a:t>
            </a:r>
            <a:r>
              <a:rPr lang="en-US" dirty="0" err="1">
                <a:latin typeface="Manrope" panose="020B0604020202020204" charset="0"/>
              </a:rPr>
              <a:t>động</a:t>
            </a:r>
            <a:r>
              <a:rPr lang="en-US" dirty="0">
                <a:latin typeface="Manrope" panose="020B0604020202020204" charset="0"/>
              </a:rPr>
              <a:t> </a:t>
            </a:r>
            <a:r>
              <a:rPr lang="en-US" dirty="0" err="1">
                <a:latin typeface="Manrope" panose="020B0604020202020204" charset="0"/>
              </a:rPr>
              <a:t>bởi</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điểm</a:t>
            </a:r>
            <a:r>
              <a:rPr lang="en-US" dirty="0">
                <a:latin typeface="Manrope" panose="020B0604020202020204" charset="0"/>
              </a:rPr>
              <a:t> </a:t>
            </a:r>
            <a:r>
              <a:rPr lang="en-US" dirty="0" err="1">
                <a:latin typeface="Manrope" panose="020B0604020202020204" charset="0"/>
              </a:rPr>
              <a:t>xa</a:t>
            </a:r>
            <a:r>
              <a:rPr lang="en-US" dirty="0">
                <a:latin typeface="Manrope" panose="020B0604020202020204" charset="0"/>
              </a:rPr>
              <a:t> </a:t>
            </a:r>
            <a:r>
              <a:rPr lang="en-US" dirty="0" err="1">
                <a:latin typeface="Manrope" panose="020B0604020202020204" charset="0"/>
              </a:rPr>
              <a:t>này</a:t>
            </a:r>
            <a:r>
              <a:rPr lang="en-US" dirty="0">
                <a:latin typeface="Manrope" panose="020B0604020202020204" charset="0"/>
              </a:rPr>
              <a:t>.</a:t>
            </a:r>
          </a:p>
        </p:txBody>
      </p:sp>
    </p:spTree>
    <p:extLst>
      <p:ext uri="{BB962C8B-B14F-4D97-AF65-F5344CB8AC3E}">
        <p14:creationId xmlns:p14="http://schemas.microsoft.com/office/powerpoint/2010/main" val="3059216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CLARA (Clustering LARge Application)</a:t>
            </a:r>
            <a:endParaRPr b="1" dirty="0">
              <a:solidFill>
                <a:schemeClr val="tx1"/>
              </a:solidFill>
            </a:endParaRPr>
          </a:p>
        </p:txBody>
      </p:sp>
      <p:sp>
        <p:nvSpPr>
          <p:cNvPr id="564" name="Google Shape;564;p58"/>
          <p:cNvSpPr txBox="1"/>
          <p:nvPr/>
        </p:nvSpPr>
        <p:spPr>
          <a:xfrm>
            <a:off x="719925" y="1235876"/>
            <a:ext cx="7710800" cy="2922238"/>
          </a:xfrm>
          <a:prstGeom prst="rect">
            <a:avLst/>
          </a:prstGeom>
          <a:noFill/>
          <a:ln>
            <a:noFill/>
          </a:ln>
        </p:spPr>
        <p:txBody>
          <a:bodyPr spcFirstLastPara="1" wrap="square" lIns="91425" tIns="91425" rIns="91425" bIns="91425" anchor="t" anchorCtr="0">
            <a:noAutofit/>
          </a:bodyPr>
          <a:lstStyle/>
          <a:p>
            <a:pPr>
              <a:lnSpc>
                <a:spcPct val="150000"/>
              </a:lnSpc>
            </a:pPr>
            <a:r>
              <a:rPr lang="en-US" dirty="0">
                <a:latin typeface="Manrope" panose="020B0604020202020204" charset="0"/>
              </a:rPr>
              <a:t>      </a:t>
            </a:r>
            <a:r>
              <a:rPr lang="en-US" dirty="0" err="1">
                <a:latin typeface="Manrope" panose="020B0604020202020204" charset="0"/>
              </a:rPr>
              <a:t>Thuật</a:t>
            </a:r>
            <a:r>
              <a:rPr lang="en-US" dirty="0">
                <a:latin typeface="Manrope" panose="020B0604020202020204" charset="0"/>
              </a:rPr>
              <a:t> </a:t>
            </a:r>
            <a:r>
              <a:rPr lang="en-US" dirty="0" err="1">
                <a:latin typeface="Manrope" panose="020B0604020202020204" charset="0"/>
              </a:rPr>
              <a:t>toán</a:t>
            </a:r>
            <a:r>
              <a:rPr lang="en-US" dirty="0">
                <a:latin typeface="Manrope" panose="020B0604020202020204" charset="0"/>
              </a:rPr>
              <a:t> CLARA </a:t>
            </a:r>
            <a:r>
              <a:rPr lang="en-US" dirty="0" err="1">
                <a:latin typeface="Manrope" panose="020B0604020202020204" charset="0"/>
              </a:rPr>
              <a:t>được</a:t>
            </a:r>
            <a:r>
              <a:rPr lang="en-US" dirty="0">
                <a:latin typeface="Manrope" panose="020B0604020202020204" charset="0"/>
              </a:rPr>
              <a:t> Kaufman </a:t>
            </a:r>
            <a:r>
              <a:rPr lang="en-US" dirty="0" err="1">
                <a:latin typeface="Manrope" panose="020B0604020202020204" charset="0"/>
              </a:rPr>
              <a:t>và</a:t>
            </a:r>
            <a:r>
              <a:rPr lang="en-US" dirty="0">
                <a:latin typeface="Manrope" panose="020B0604020202020204" charset="0"/>
              </a:rPr>
              <a:t> </a:t>
            </a:r>
            <a:r>
              <a:rPr lang="en-US" dirty="0" err="1">
                <a:latin typeface="Manrope" panose="020B0604020202020204" charset="0"/>
              </a:rPr>
              <a:t>Rousseeuw</a:t>
            </a:r>
            <a:r>
              <a:rPr lang="en-US" dirty="0">
                <a:latin typeface="Manrope" panose="020B0604020202020204" charset="0"/>
              </a:rPr>
              <a:t> </a:t>
            </a:r>
            <a:r>
              <a:rPr lang="en-US" dirty="0" err="1">
                <a:latin typeface="Manrope" panose="020B0604020202020204" charset="0"/>
              </a:rPr>
              <a:t>đề</a:t>
            </a:r>
            <a:r>
              <a:rPr lang="en-US" dirty="0">
                <a:latin typeface="Manrope" panose="020B0604020202020204" charset="0"/>
              </a:rPr>
              <a:t> </a:t>
            </a:r>
            <a:r>
              <a:rPr lang="en-US" dirty="0" err="1">
                <a:latin typeface="Manrope" panose="020B0604020202020204" charset="0"/>
              </a:rPr>
              <a:t>xuất</a:t>
            </a:r>
            <a:r>
              <a:rPr lang="en-US" dirty="0">
                <a:latin typeface="Manrope" panose="020B0604020202020204" charset="0"/>
              </a:rPr>
              <a:t> </a:t>
            </a:r>
            <a:r>
              <a:rPr lang="en-US" dirty="0" err="1">
                <a:latin typeface="Manrope" panose="020B0604020202020204" charset="0"/>
              </a:rPr>
              <a:t>vào</a:t>
            </a:r>
            <a:r>
              <a:rPr lang="en-US" dirty="0">
                <a:latin typeface="Manrope" panose="020B0604020202020204" charset="0"/>
              </a:rPr>
              <a:t> </a:t>
            </a:r>
            <a:r>
              <a:rPr lang="en-US" dirty="0" err="1">
                <a:latin typeface="Manrope" panose="020B0604020202020204" charset="0"/>
              </a:rPr>
              <a:t>năm</a:t>
            </a:r>
            <a:r>
              <a:rPr lang="en-US" dirty="0">
                <a:latin typeface="Manrope" panose="020B0604020202020204" charset="0"/>
              </a:rPr>
              <a:t> 1990, </a:t>
            </a:r>
            <a:r>
              <a:rPr lang="en-US" dirty="0" err="1">
                <a:latin typeface="Manrope" panose="020B0604020202020204" charset="0"/>
              </a:rPr>
              <a:t>thuật</a:t>
            </a:r>
            <a:r>
              <a:rPr lang="en-US" dirty="0">
                <a:latin typeface="Manrope" panose="020B0604020202020204" charset="0"/>
              </a:rPr>
              <a:t> </a:t>
            </a:r>
            <a:r>
              <a:rPr lang="en-US" dirty="0" err="1">
                <a:latin typeface="Manrope" panose="020B0604020202020204" charset="0"/>
              </a:rPr>
              <a:t>toán</a:t>
            </a:r>
            <a:r>
              <a:rPr lang="en-US" dirty="0">
                <a:latin typeface="Manrope" panose="020B0604020202020204" charset="0"/>
              </a:rPr>
              <a:t> </a:t>
            </a:r>
            <a:r>
              <a:rPr lang="en-US" dirty="0" err="1">
                <a:latin typeface="Manrope" panose="020B0604020202020204" charset="0"/>
              </a:rPr>
              <a:t>nhằm</a:t>
            </a:r>
            <a:r>
              <a:rPr lang="en-US" dirty="0">
                <a:latin typeface="Manrope" panose="020B0604020202020204" charset="0"/>
              </a:rPr>
              <a:t> </a:t>
            </a:r>
            <a:r>
              <a:rPr lang="en-US" dirty="0" err="1">
                <a:latin typeface="Manrope" panose="020B0604020202020204" charset="0"/>
              </a:rPr>
              <a:t>khắc</a:t>
            </a:r>
            <a:r>
              <a:rPr lang="en-US" dirty="0">
                <a:latin typeface="Manrope" panose="020B0604020202020204" charset="0"/>
              </a:rPr>
              <a:t> </a:t>
            </a:r>
            <a:r>
              <a:rPr lang="en-US" dirty="0" err="1">
                <a:latin typeface="Manrope" panose="020B0604020202020204" charset="0"/>
              </a:rPr>
              <a:t>phục</a:t>
            </a:r>
            <a:r>
              <a:rPr lang="en-US" dirty="0">
                <a:latin typeface="Manrope" panose="020B0604020202020204" charset="0"/>
              </a:rPr>
              <a:t> </a:t>
            </a:r>
            <a:r>
              <a:rPr lang="en-US" dirty="0" err="1">
                <a:latin typeface="Manrope" panose="020B0604020202020204" charset="0"/>
              </a:rPr>
              <a:t>nhược</a:t>
            </a:r>
            <a:r>
              <a:rPr lang="en-US" dirty="0">
                <a:latin typeface="Manrope" panose="020B0604020202020204" charset="0"/>
              </a:rPr>
              <a:t> </a:t>
            </a:r>
            <a:r>
              <a:rPr lang="en-US" dirty="0" err="1">
                <a:latin typeface="Manrope" panose="020B0604020202020204" charset="0"/>
              </a:rPr>
              <a:t>điểm</a:t>
            </a:r>
            <a:r>
              <a:rPr lang="en-US" dirty="0">
                <a:latin typeface="Manrope" panose="020B0604020202020204" charset="0"/>
              </a:rPr>
              <a:t> </a:t>
            </a:r>
            <a:r>
              <a:rPr lang="en-US" dirty="0" err="1">
                <a:latin typeface="Manrope" panose="020B0604020202020204" charset="0"/>
              </a:rPr>
              <a:t>của</a:t>
            </a:r>
            <a:r>
              <a:rPr lang="en-US" dirty="0">
                <a:latin typeface="Manrope" panose="020B0604020202020204" charset="0"/>
              </a:rPr>
              <a:t> PAM </a:t>
            </a:r>
            <a:r>
              <a:rPr lang="en-US" dirty="0" err="1">
                <a:latin typeface="Manrope" panose="020B0604020202020204" charset="0"/>
              </a:rPr>
              <a:t>trong</a:t>
            </a:r>
            <a:r>
              <a:rPr lang="en-US" dirty="0">
                <a:latin typeface="Manrope" panose="020B0604020202020204" charset="0"/>
              </a:rPr>
              <a:t> </a:t>
            </a:r>
            <a:r>
              <a:rPr lang="en-US" dirty="0" err="1">
                <a:latin typeface="Manrope" panose="020B0604020202020204" charset="0"/>
              </a:rPr>
              <a:t>trường</a:t>
            </a:r>
            <a:r>
              <a:rPr lang="en-US" dirty="0">
                <a:latin typeface="Manrope" panose="020B0604020202020204" charset="0"/>
              </a:rPr>
              <a:t> </a:t>
            </a:r>
            <a:r>
              <a:rPr lang="en-US" dirty="0" err="1">
                <a:latin typeface="Manrope" panose="020B0604020202020204" charset="0"/>
              </a:rPr>
              <a:t>hợp</a:t>
            </a:r>
            <a:r>
              <a:rPr lang="en-US" dirty="0">
                <a:latin typeface="Manrope" panose="020B0604020202020204" charset="0"/>
              </a:rPr>
              <a:t> </a:t>
            </a:r>
            <a:r>
              <a:rPr lang="en-US" dirty="0" err="1">
                <a:latin typeface="Manrope" panose="020B0604020202020204" charset="0"/>
              </a:rPr>
              <a:t>giá</a:t>
            </a:r>
            <a:r>
              <a:rPr lang="en-US" dirty="0">
                <a:latin typeface="Manrope" panose="020B0604020202020204" charset="0"/>
              </a:rPr>
              <a:t> </a:t>
            </a:r>
            <a:r>
              <a:rPr lang="en-US" dirty="0" err="1">
                <a:latin typeface="Manrope" panose="020B0604020202020204" charset="0"/>
              </a:rPr>
              <a:t>trị</a:t>
            </a:r>
            <a:r>
              <a:rPr lang="en-US" dirty="0">
                <a:latin typeface="Manrope" panose="020B0604020202020204" charset="0"/>
              </a:rPr>
              <a:t> </a:t>
            </a:r>
            <a:r>
              <a:rPr lang="en-US" dirty="0" err="1">
                <a:latin typeface="Manrope" panose="020B0604020202020204" charset="0"/>
              </a:rPr>
              <a:t>của</a:t>
            </a:r>
            <a:r>
              <a:rPr lang="en-US" dirty="0">
                <a:latin typeface="Manrope" panose="020B0604020202020204" charset="0"/>
              </a:rPr>
              <a:t> k </a:t>
            </a:r>
            <a:r>
              <a:rPr lang="en-US" dirty="0" err="1">
                <a:latin typeface="Manrope" panose="020B0604020202020204" charset="0"/>
              </a:rPr>
              <a:t>và</a:t>
            </a:r>
            <a:r>
              <a:rPr lang="en-US" dirty="0">
                <a:latin typeface="Manrope" panose="020B0604020202020204" charset="0"/>
              </a:rPr>
              <a:t> n </a:t>
            </a:r>
            <a:r>
              <a:rPr lang="en-US" dirty="0" err="1">
                <a:latin typeface="Manrope" panose="020B0604020202020204" charset="0"/>
              </a:rPr>
              <a:t>lớn</a:t>
            </a:r>
            <a:r>
              <a:rPr lang="en-US" dirty="0">
                <a:latin typeface="Manrope" panose="020B0604020202020204" charset="0"/>
              </a:rPr>
              <a:t>. CLARA </a:t>
            </a:r>
            <a:r>
              <a:rPr lang="en-US" dirty="0" err="1">
                <a:latin typeface="Manrope" panose="020B0604020202020204" charset="0"/>
              </a:rPr>
              <a:t>sẽ</a:t>
            </a:r>
            <a:r>
              <a:rPr lang="en-US" dirty="0">
                <a:latin typeface="Manrope" panose="020B0604020202020204" charset="0"/>
              </a:rPr>
              <a:t> </a:t>
            </a:r>
            <a:r>
              <a:rPr lang="en-US" dirty="0" err="1">
                <a:latin typeface="Manrope" panose="020B0604020202020204" charset="0"/>
              </a:rPr>
              <a:t>trích</a:t>
            </a:r>
            <a:r>
              <a:rPr lang="en-US" dirty="0">
                <a:latin typeface="Manrope" panose="020B0604020202020204" charset="0"/>
              </a:rPr>
              <a:t> </a:t>
            </a:r>
            <a:r>
              <a:rPr lang="en-US" dirty="0" err="1">
                <a:latin typeface="Manrope" panose="020B0604020202020204" charset="0"/>
              </a:rPr>
              <a:t>mẫu</a:t>
            </a:r>
            <a:r>
              <a:rPr lang="en-US" dirty="0">
                <a:latin typeface="Manrope" panose="020B0604020202020204" charset="0"/>
              </a:rPr>
              <a:t> </a:t>
            </a:r>
            <a:r>
              <a:rPr lang="en-US" dirty="0" err="1">
                <a:latin typeface="Manrope" panose="020B0604020202020204" charset="0"/>
              </a:rPr>
              <a:t>cho</a:t>
            </a:r>
            <a:r>
              <a:rPr lang="en-US" dirty="0">
                <a:latin typeface="Manrope" panose="020B0604020202020204" charset="0"/>
              </a:rPr>
              <a:t> </a:t>
            </a:r>
            <a:r>
              <a:rPr lang="en-US" dirty="0" err="1">
                <a:latin typeface="Manrope" panose="020B0604020202020204" charset="0"/>
              </a:rPr>
              <a:t>tập</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r>
              <a:rPr lang="en-US" dirty="0">
                <a:latin typeface="Manrope" panose="020B0604020202020204" charset="0"/>
              </a:rPr>
              <a:t> </a:t>
            </a:r>
            <a:r>
              <a:rPr lang="en-US" dirty="0" err="1">
                <a:latin typeface="Manrope" panose="020B0604020202020204" charset="0"/>
              </a:rPr>
              <a:t>có</a:t>
            </a:r>
            <a:r>
              <a:rPr lang="en-US" dirty="0">
                <a:latin typeface="Manrope" panose="020B0604020202020204" charset="0"/>
              </a:rPr>
              <a:t> n </a:t>
            </a:r>
            <a:r>
              <a:rPr lang="en-US" dirty="0" err="1">
                <a:latin typeface="Manrope" panose="020B0604020202020204" charset="0"/>
              </a:rPr>
              <a:t>phần</a:t>
            </a:r>
            <a:r>
              <a:rPr lang="en-US" dirty="0">
                <a:latin typeface="Manrope" panose="020B0604020202020204" charset="0"/>
              </a:rPr>
              <a:t> </a:t>
            </a:r>
            <a:r>
              <a:rPr lang="en-US" dirty="0" err="1">
                <a:latin typeface="Manrope" panose="020B0604020202020204" charset="0"/>
              </a:rPr>
              <a:t>từ</a:t>
            </a:r>
            <a:r>
              <a:rPr lang="en-US" dirty="0">
                <a:latin typeface="Manrope" panose="020B0604020202020204" charset="0"/>
              </a:rPr>
              <a:t> </a:t>
            </a:r>
            <a:r>
              <a:rPr lang="en-US" dirty="0" err="1">
                <a:latin typeface="Manrope" panose="020B0604020202020204" charset="0"/>
              </a:rPr>
              <a:t>và</a:t>
            </a:r>
            <a:r>
              <a:rPr lang="en-US" dirty="0">
                <a:latin typeface="Manrope" panose="020B0604020202020204" charset="0"/>
              </a:rPr>
              <a:t> </a:t>
            </a:r>
            <a:r>
              <a:rPr lang="en-US" dirty="0" err="1">
                <a:latin typeface="Manrope" panose="020B0604020202020204" charset="0"/>
              </a:rPr>
              <a:t>áp</a:t>
            </a:r>
            <a:r>
              <a:rPr lang="en-US" dirty="0">
                <a:latin typeface="Manrope" panose="020B0604020202020204" charset="0"/>
              </a:rPr>
              <a:t> </a:t>
            </a:r>
            <a:r>
              <a:rPr lang="en-US" dirty="0" err="1">
                <a:latin typeface="Manrope" panose="020B0604020202020204" charset="0"/>
              </a:rPr>
              <a:t>dụng</a:t>
            </a:r>
            <a:r>
              <a:rPr lang="en-US" dirty="0">
                <a:latin typeface="Manrope" panose="020B0604020202020204" charset="0"/>
              </a:rPr>
              <a:t> </a:t>
            </a:r>
            <a:r>
              <a:rPr lang="en-US" dirty="0" err="1">
                <a:latin typeface="Manrope" panose="020B0604020202020204" charset="0"/>
              </a:rPr>
              <a:t>thuật</a:t>
            </a:r>
            <a:r>
              <a:rPr lang="en-US" dirty="0">
                <a:latin typeface="Manrope" panose="020B0604020202020204" charset="0"/>
              </a:rPr>
              <a:t> </a:t>
            </a:r>
            <a:r>
              <a:rPr lang="en-US" dirty="0" err="1">
                <a:latin typeface="Manrope" panose="020B0604020202020204" charset="0"/>
              </a:rPr>
              <a:t>toán</a:t>
            </a:r>
            <a:r>
              <a:rPr lang="en-US" dirty="0">
                <a:latin typeface="Manrope" panose="020B0604020202020204" charset="0"/>
              </a:rPr>
              <a:t> PAM </a:t>
            </a:r>
            <a:r>
              <a:rPr lang="en-US" dirty="0" err="1">
                <a:latin typeface="Manrope" panose="020B0604020202020204" charset="0"/>
              </a:rPr>
              <a:t>cho</a:t>
            </a:r>
            <a:r>
              <a:rPr lang="en-US" dirty="0">
                <a:latin typeface="Manrope" panose="020B0604020202020204" charset="0"/>
              </a:rPr>
              <a:t> </a:t>
            </a:r>
            <a:r>
              <a:rPr lang="en-US" dirty="0" err="1">
                <a:latin typeface="Manrope" panose="020B0604020202020204" charset="0"/>
              </a:rPr>
              <a:t>mẫu</a:t>
            </a:r>
            <a:r>
              <a:rPr lang="en-US" dirty="0">
                <a:latin typeface="Manrope" panose="020B0604020202020204" charset="0"/>
              </a:rPr>
              <a:t> </a:t>
            </a:r>
            <a:r>
              <a:rPr lang="en-US" dirty="0" err="1">
                <a:latin typeface="Manrope" panose="020B0604020202020204" charset="0"/>
              </a:rPr>
              <a:t>này</a:t>
            </a:r>
            <a:r>
              <a:rPr lang="en-US" dirty="0">
                <a:latin typeface="Manrope" panose="020B0604020202020204" charset="0"/>
              </a:rPr>
              <a:t> </a:t>
            </a:r>
            <a:r>
              <a:rPr lang="en-US" dirty="0" err="1">
                <a:latin typeface="Manrope" panose="020B0604020202020204" charset="0"/>
              </a:rPr>
              <a:t>và</a:t>
            </a:r>
            <a:r>
              <a:rPr lang="en-US" dirty="0">
                <a:latin typeface="Manrope" panose="020B0604020202020204" charset="0"/>
              </a:rPr>
              <a:t> </a:t>
            </a:r>
            <a:r>
              <a:rPr lang="en-US" dirty="0" err="1">
                <a:latin typeface="Manrope" panose="020B0604020202020204" charset="0"/>
              </a:rPr>
              <a:t>tìm</a:t>
            </a:r>
            <a:r>
              <a:rPr lang="en-US" dirty="0">
                <a:latin typeface="Manrope" panose="020B0604020202020204" charset="0"/>
              </a:rPr>
              <a:t> </a:t>
            </a:r>
            <a:r>
              <a:rPr lang="en-US" dirty="0" err="1">
                <a:latin typeface="Manrope" panose="020B0604020202020204" charset="0"/>
              </a:rPr>
              <a:t>ra</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medoid </a:t>
            </a:r>
            <a:r>
              <a:rPr lang="en-US" dirty="0" err="1">
                <a:latin typeface="Manrope" panose="020B0604020202020204" charset="0"/>
              </a:rPr>
              <a:t>của</a:t>
            </a:r>
            <a:r>
              <a:rPr lang="en-US" dirty="0">
                <a:latin typeface="Manrope" panose="020B0604020202020204" charset="0"/>
              </a:rPr>
              <a:t> </a:t>
            </a:r>
            <a:r>
              <a:rPr lang="en-US" dirty="0" err="1">
                <a:latin typeface="Manrope" panose="020B0604020202020204" charset="0"/>
              </a:rPr>
              <a:t>mẫu</a:t>
            </a:r>
            <a:r>
              <a:rPr lang="en-US" dirty="0">
                <a:latin typeface="Manrope" panose="020B0604020202020204" charset="0"/>
              </a:rPr>
              <a:t> </a:t>
            </a:r>
            <a:r>
              <a:rPr lang="en-US" dirty="0" err="1">
                <a:latin typeface="Manrope" panose="020B0604020202020204" charset="0"/>
              </a:rPr>
              <a:t>này</a:t>
            </a:r>
            <a:r>
              <a:rPr lang="en-US" dirty="0">
                <a:latin typeface="Manrope" panose="020B0604020202020204" charset="0"/>
              </a:rPr>
              <a:t>.</a:t>
            </a:r>
          </a:p>
          <a:p>
            <a:pPr>
              <a:lnSpc>
                <a:spcPct val="150000"/>
              </a:lnSpc>
            </a:pPr>
            <a:r>
              <a:rPr lang="en-US" dirty="0">
                <a:latin typeface="Manrope" panose="020B0604020202020204" charset="0"/>
              </a:rPr>
              <a:t>    </a:t>
            </a:r>
            <a:r>
              <a:rPr lang="en-US" dirty="0" err="1">
                <a:latin typeface="Manrope" panose="020B0604020202020204" charset="0"/>
              </a:rPr>
              <a:t>Nếu</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r>
              <a:rPr lang="en-US" dirty="0">
                <a:latin typeface="Manrope" panose="020B0604020202020204" charset="0"/>
              </a:rPr>
              <a:t> </a:t>
            </a:r>
            <a:r>
              <a:rPr lang="en-US" dirty="0" err="1">
                <a:latin typeface="Manrope" panose="020B0604020202020204" charset="0"/>
              </a:rPr>
              <a:t>được</a:t>
            </a:r>
            <a:r>
              <a:rPr lang="en-US" dirty="0">
                <a:latin typeface="Manrope" panose="020B0604020202020204" charset="0"/>
              </a:rPr>
              <a:t> </a:t>
            </a:r>
            <a:r>
              <a:rPr lang="en-US" dirty="0" err="1">
                <a:latin typeface="Manrope" panose="020B0604020202020204" charset="0"/>
              </a:rPr>
              <a:t>trích</a:t>
            </a:r>
            <a:r>
              <a:rPr lang="en-US" dirty="0">
                <a:latin typeface="Manrope" panose="020B0604020202020204" charset="0"/>
              </a:rPr>
              <a:t> </a:t>
            </a:r>
            <a:r>
              <a:rPr lang="en-US" dirty="0" err="1">
                <a:latin typeface="Manrope" panose="020B0604020202020204" charset="0"/>
              </a:rPr>
              <a:t>một</a:t>
            </a:r>
            <a:r>
              <a:rPr lang="en-US" dirty="0">
                <a:latin typeface="Manrope" panose="020B0604020202020204" charset="0"/>
              </a:rPr>
              <a:t> </a:t>
            </a:r>
            <a:r>
              <a:rPr lang="en-US" dirty="0" err="1">
                <a:latin typeface="Manrope" panose="020B0604020202020204" charset="0"/>
              </a:rPr>
              <a:t>cách</a:t>
            </a:r>
            <a:r>
              <a:rPr lang="en-US" dirty="0">
                <a:latin typeface="Manrope" panose="020B0604020202020204" charset="0"/>
              </a:rPr>
              <a:t> </a:t>
            </a:r>
            <a:r>
              <a:rPr lang="en-US" dirty="0" err="1">
                <a:latin typeface="Manrope" panose="020B0604020202020204" charset="0"/>
              </a:rPr>
              <a:t>ngẫu</a:t>
            </a:r>
            <a:r>
              <a:rPr lang="en-US" dirty="0">
                <a:latin typeface="Manrope" panose="020B0604020202020204" charset="0"/>
              </a:rPr>
              <a:t> </a:t>
            </a:r>
            <a:r>
              <a:rPr lang="en-US" dirty="0" err="1">
                <a:latin typeface="Manrope" panose="020B0604020202020204" charset="0"/>
              </a:rPr>
              <a:t>nhiên</a:t>
            </a:r>
            <a:r>
              <a:rPr lang="en-US" dirty="0">
                <a:latin typeface="Manrope" panose="020B0604020202020204" charset="0"/>
              </a:rPr>
              <a:t>, </a:t>
            </a:r>
            <a:r>
              <a:rPr lang="en-US" dirty="0" err="1">
                <a:latin typeface="Manrope" panose="020B0604020202020204" charset="0"/>
              </a:rPr>
              <a:t>thì</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medoid </a:t>
            </a:r>
            <a:r>
              <a:rPr lang="en-US" dirty="0" err="1">
                <a:latin typeface="Manrope" panose="020B0604020202020204" charset="0"/>
              </a:rPr>
              <a:t>của</a:t>
            </a:r>
            <a:r>
              <a:rPr lang="en-US" dirty="0">
                <a:latin typeface="Manrope" panose="020B0604020202020204" charset="0"/>
              </a:rPr>
              <a:t> </a:t>
            </a:r>
            <a:r>
              <a:rPr lang="en-US" dirty="0" err="1">
                <a:latin typeface="Manrope" panose="020B0604020202020204" charset="0"/>
              </a:rPr>
              <a:t>nó</a:t>
            </a:r>
            <a:r>
              <a:rPr lang="en-US" dirty="0">
                <a:latin typeface="Manrope" panose="020B0604020202020204" charset="0"/>
              </a:rPr>
              <a:t> </a:t>
            </a:r>
            <a:r>
              <a:rPr lang="en-US" dirty="0" err="1">
                <a:latin typeface="Manrope" panose="020B0604020202020204" charset="0"/>
              </a:rPr>
              <a:t>xấp</a:t>
            </a:r>
            <a:r>
              <a:rPr lang="en-US" dirty="0">
                <a:latin typeface="Manrope" panose="020B0604020202020204" charset="0"/>
              </a:rPr>
              <a:t> </a:t>
            </a:r>
            <a:r>
              <a:rPr lang="en-US" dirty="0" err="1">
                <a:latin typeface="Manrope" panose="020B0604020202020204" charset="0"/>
              </a:rPr>
              <a:t>xỉ</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medoid </a:t>
            </a:r>
            <a:r>
              <a:rPr lang="en-US" dirty="0" err="1">
                <a:latin typeface="Manrope" panose="020B0604020202020204" charset="0"/>
              </a:rPr>
              <a:t>của</a:t>
            </a:r>
            <a:r>
              <a:rPr lang="en-US" dirty="0">
                <a:latin typeface="Manrope" panose="020B0604020202020204" charset="0"/>
              </a:rPr>
              <a:t> </a:t>
            </a:r>
            <a:r>
              <a:rPr lang="en-US" dirty="0" err="1">
                <a:latin typeface="Manrope" panose="020B0604020202020204" charset="0"/>
              </a:rPr>
              <a:t>toàn</a:t>
            </a:r>
            <a:r>
              <a:rPr lang="en-US" dirty="0">
                <a:latin typeface="Manrope" panose="020B0604020202020204" charset="0"/>
              </a:rPr>
              <a:t> </a:t>
            </a:r>
            <a:r>
              <a:rPr lang="en-US" dirty="0" err="1">
                <a:latin typeface="Manrope" panose="020B0604020202020204" charset="0"/>
              </a:rPr>
              <a:t>bộ</a:t>
            </a:r>
            <a:r>
              <a:rPr lang="en-US" dirty="0">
                <a:latin typeface="Manrope" panose="020B0604020202020204" charset="0"/>
              </a:rPr>
              <a:t> </a:t>
            </a:r>
            <a:r>
              <a:rPr lang="en-US" dirty="0" err="1">
                <a:latin typeface="Manrope" panose="020B0604020202020204" charset="0"/>
              </a:rPr>
              <a:t>tập</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r>
              <a:rPr lang="en-US" dirty="0">
                <a:latin typeface="Manrope" panose="020B0604020202020204" charset="0"/>
              </a:rPr>
              <a:t> ban </a:t>
            </a:r>
            <a:r>
              <a:rPr lang="en-US" dirty="0" err="1">
                <a:latin typeface="Manrope" panose="020B0604020202020204" charset="0"/>
              </a:rPr>
              <a:t>đầu</a:t>
            </a:r>
            <a:r>
              <a:rPr lang="en-US" dirty="0">
                <a:latin typeface="Manrope" panose="020B0604020202020204" charset="0"/>
              </a:rPr>
              <a:t>. </a:t>
            </a:r>
            <a:r>
              <a:rPr lang="en-US" dirty="0" err="1">
                <a:latin typeface="Manrope" panose="020B0604020202020204" charset="0"/>
              </a:rPr>
              <a:t>Để</a:t>
            </a:r>
            <a:r>
              <a:rPr lang="en-US" dirty="0">
                <a:latin typeface="Manrope" panose="020B0604020202020204" charset="0"/>
              </a:rPr>
              <a:t> </a:t>
            </a:r>
            <a:r>
              <a:rPr lang="en-US" dirty="0" err="1">
                <a:latin typeface="Manrope" panose="020B0604020202020204" charset="0"/>
              </a:rPr>
              <a:t>tiến</a:t>
            </a:r>
            <a:r>
              <a:rPr lang="en-US" dirty="0">
                <a:latin typeface="Manrope" panose="020B0604020202020204" charset="0"/>
              </a:rPr>
              <a:t> </a:t>
            </a:r>
            <a:r>
              <a:rPr lang="en-US" dirty="0" err="1">
                <a:latin typeface="Manrope" panose="020B0604020202020204" charset="0"/>
              </a:rPr>
              <a:t>tới</a:t>
            </a:r>
            <a:r>
              <a:rPr lang="en-US" dirty="0">
                <a:latin typeface="Manrope" panose="020B0604020202020204" charset="0"/>
              </a:rPr>
              <a:t> </a:t>
            </a:r>
            <a:r>
              <a:rPr lang="en-US" dirty="0" err="1">
                <a:latin typeface="Manrope" panose="020B0604020202020204" charset="0"/>
              </a:rPr>
              <a:t>một</a:t>
            </a:r>
            <a:r>
              <a:rPr lang="en-US" dirty="0">
                <a:latin typeface="Manrope" panose="020B0604020202020204" charset="0"/>
              </a:rPr>
              <a:t> </a:t>
            </a:r>
            <a:r>
              <a:rPr lang="en-US" dirty="0" err="1">
                <a:latin typeface="Manrope" panose="020B0604020202020204" charset="0"/>
              </a:rPr>
              <a:t>xấp</a:t>
            </a:r>
            <a:r>
              <a:rPr lang="en-US" dirty="0">
                <a:latin typeface="Manrope" panose="020B0604020202020204" charset="0"/>
              </a:rPr>
              <a:t> </a:t>
            </a:r>
            <a:r>
              <a:rPr lang="en-US" dirty="0" err="1">
                <a:latin typeface="Manrope" panose="020B0604020202020204" charset="0"/>
              </a:rPr>
              <a:t>xỉ</a:t>
            </a:r>
            <a:r>
              <a:rPr lang="en-US" dirty="0">
                <a:latin typeface="Manrope" panose="020B0604020202020204" charset="0"/>
              </a:rPr>
              <a:t> </a:t>
            </a:r>
            <a:r>
              <a:rPr lang="en-US" dirty="0" err="1">
                <a:latin typeface="Manrope" panose="020B0604020202020204" charset="0"/>
              </a:rPr>
              <a:t>tốt</a:t>
            </a:r>
            <a:r>
              <a:rPr lang="en-US" dirty="0">
                <a:latin typeface="Manrope" panose="020B0604020202020204" charset="0"/>
              </a:rPr>
              <a:t> </a:t>
            </a:r>
            <a:r>
              <a:rPr lang="en-US" dirty="0" err="1">
                <a:latin typeface="Manrope" panose="020B0604020202020204" charset="0"/>
              </a:rPr>
              <a:t>hơn</a:t>
            </a:r>
            <a:r>
              <a:rPr lang="en-US" dirty="0">
                <a:latin typeface="Manrope" panose="020B0604020202020204" charset="0"/>
              </a:rPr>
              <a:t>, CLARA </a:t>
            </a:r>
            <a:r>
              <a:rPr lang="en-US" dirty="0" err="1">
                <a:latin typeface="Manrope" panose="020B0604020202020204" charset="0"/>
              </a:rPr>
              <a:t>đưa</a:t>
            </a:r>
            <a:r>
              <a:rPr lang="en-US" dirty="0">
                <a:latin typeface="Manrope" panose="020B0604020202020204" charset="0"/>
              </a:rPr>
              <a:t> </a:t>
            </a:r>
            <a:r>
              <a:rPr lang="en-US" dirty="0" err="1">
                <a:latin typeface="Manrope" panose="020B0604020202020204" charset="0"/>
              </a:rPr>
              <a:t>ra</a:t>
            </a:r>
            <a:r>
              <a:rPr lang="en-US" dirty="0">
                <a:latin typeface="Manrope" panose="020B0604020202020204" charset="0"/>
              </a:rPr>
              <a:t> </a:t>
            </a:r>
            <a:r>
              <a:rPr lang="en-US" dirty="0" err="1">
                <a:latin typeface="Manrope" panose="020B0604020202020204" charset="0"/>
              </a:rPr>
              <a:t>nhiều</a:t>
            </a:r>
            <a:r>
              <a:rPr lang="en-US" dirty="0">
                <a:latin typeface="Manrope" panose="020B0604020202020204" charset="0"/>
              </a:rPr>
              <a:t> </a:t>
            </a:r>
            <a:r>
              <a:rPr lang="en-US" dirty="0" err="1">
                <a:latin typeface="Manrope" panose="020B0604020202020204" charset="0"/>
              </a:rPr>
              <a:t>cách</a:t>
            </a:r>
            <a:r>
              <a:rPr lang="en-US" dirty="0">
                <a:latin typeface="Manrope" panose="020B0604020202020204" charset="0"/>
              </a:rPr>
              <a:t> </a:t>
            </a:r>
            <a:r>
              <a:rPr lang="en-US" dirty="0" err="1">
                <a:latin typeface="Manrope" panose="020B0604020202020204" charset="0"/>
              </a:rPr>
              <a:t>lấy</a:t>
            </a:r>
            <a:r>
              <a:rPr lang="en-US" dirty="0">
                <a:latin typeface="Manrope" panose="020B0604020202020204" charset="0"/>
              </a:rPr>
              <a:t> </a:t>
            </a:r>
            <a:r>
              <a:rPr lang="en-US" dirty="0" err="1">
                <a:latin typeface="Manrope" panose="020B0604020202020204" charset="0"/>
              </a:rPr>
              <a:t>trích</a:t>
            </a:r>
            <a:r>
              <a:rPr lang="en-US" dirty="0">
                <a:latin typeface="Manrope" panose="020B0604020202020204" charset="0"/>
              </a:rPr>
              <a:t> </a:t>
            </a:r>
            <a:r>
              <a:rPr lang="en-US" dirty="0" err="1">
                <a:latin typeface="Manrope" panose="020B0604020202020204" charset="0"/>
              </a:rPr>
              <a:t>xuất</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r>
              <a:rPr lang="en-US" dirty="0">
                <a:latin typeface="Manrope" panose="020B0604020202020204" charset="0"/>
              </a:rPr>
              <a:t> </a:t>
            </a:r>
            <a:r>
              <a:rPr lang="en-US" dirty="0" err="1">
                <a:latin typeface="Manrope" panose="020B0604020202020204" charset="0"/>
              </a:rPr>
              <a:t>rồi</a:t>
            </a:r>
            <a:r>
              <a:rPr lang="en-US" dirty="0">
                <a:latin typeface="Manrope" panose="020B0604020202020204" charset="0"/>
              </a:rPr>
              <a:t> </a:t>
            </a:r>
            <a:r>
              <a:rPr lang="en-US" dirty="0" err="1">
                <a:latin typeface="Manrope" panose="020B0604020202020204" charset="0"/>
              </a:rPr>
              <a:t>thực</a:t>
            </a:r>
            <a:r>
              <a:rPr lang="en-US" dirty="0">
                <a:latin typeface="Manrope" panose="020B0604020202020204" charset="0"/>
              </a:rPr>
              <a:t> </a:t>
            </a:r>
            <a:r>
              <a:rPr lang="en-US" dirty="0" err="1">
                <a:latin typeface="Manrope" panose="020B0604020202020204" charset="0"/>
              </a:rPr>
              <a:t>hiên</a:t>
            </a:r>
            <a:r>
              <a:rPr lang="en-US" dirty="0">
                <a:latin typeface="Manrope" panose="020B0604020202020204" charset="0"/>
              </a:rPr>
              <a:t> </a:t>
            </a:r>
            <a:r>
              <a:rPr lang="en-US" dirty="0" err="1">
                <a:latin typeface="Manrope" panose="020B0604020202020204" charset="0"/>
              </a:rPr>
              <a:t>phân</a:t>
            </a:r>
            <a:r>
              <a:rPr lang="en-US" dirty="0">
                <a:latin typeface="Manrope" panose="020B0604020202020204" charset="0"/>
              </a:rPr>
              <a:t> </a:t>
            </a:r>
            <a:r>
              <a:rPr lang="en-US" dirty="0" err="1">
                <a:latin typeface="Manrope" panose="020B0604020202020204" charset="0"/>
              </a:rPr>
              <a:t>cụm</a:t>
            </a:r>
            <a:r>
              <a:rPr lang="en-US" dirty="0">
                <a:latin typeface="Manrope" panose="020B0604020202020204" charset="0"/>
              </a:rPr>
              <a:t>, </a:t>
            </a:r>
            <a:r>
              <a:rPr lang="en-US" dirty="0" err="1">
                <a:latin typeface="Manrope" panose="020B0604020202020204" charset="0"/>
              </a:rPr>
              <a:t>chọn</a:t>
            </a:r>
            <a:r>
              <a:rPr lang="en-US" dirty="0">
                <a:latin typeface="Manrope" panose="020B0604020202020204" charset="0"/>
              </a:rPr>
              <a:t> </a:t>
            </a:r>
            <a:r>
              <a:rPr lang="en-US" dirty="0" err="1">
                <a:latin typeface="Manrope" panose="020B0604020202020204" charset="0"/>
              </a:rPr>
              <a:t>kết</a:t>
            </a:r>
            <a:r>
              <a:rPr lang="en-US" dirty="0">
                <a:latin typeface="Manrope" panose="020B0604020202020204" charset="0"/>
              </a:rPr>
              <a:t> </a:t>
            </a:r>
            <a:r>
              <a:rPr lang="en-US" dirty="0" err="1">
                <a:latin typeface="Manrope" panose="020B0604020202020204" charset="0"/>
              </a:rPr>
              <a:t>quả</a:t>
            </a:r>
            <a:r>
              <a:rPr lang="en-US" dirty="0">
                <a:latin typeface="Manrope" panose="020B0604020202020204" charset="0"/>
              </a:rPr>
              <a:t> </a:t>
            </a:r>
            <a:r>
              <a:rPr lang="en-US" dirty="0" err="1">
                <a:latin typeface="Manrope" panose="020B0604020202020204" charset="0"/>
              </a:rPr>
              <a:t>phân</a:t>
            </a:r>
            <a:r>
              <a:rPr lang="en-US" dirty="0">
                <a:latin typeface="Manrope" panose="020B0604020202020204" charset="0"/>
              </a:rPr>
              <a:t> </a:t>
            </a:r>
            <a:r>
              <a:rPr lang="en-US" dirty="0" err="1">
                <a:latin typeface="Manrope" panose="020B0604020202020204" charset="0"/>
              </a:rPr>
              <a:t>cụm</a:t>
            </a:r>
            <a:r>
              <a:rPr lang="en-US" dirty="0">
                <a:latin typeface="Manrope" panose="020B0604020202020204" charset="0"/>
              </a:rPr>
              <a:t> </a:t>
            </a:r>
            <a:r>
              <a:rPr lang="en-US" dirty="0" err="1">
                <a:latin typeface="Manrope" panose="020B0604020202020204" charset="0"/>
              </a:rPr>
              <a:t>tốt</a:t>
            </a:r>
            <a:r>
              <a:rPr lang="en-US" dirty="0">
                <a:latin typeface="Manrope" panose="020B0604020202020204" charset="0"/>
              </a:rPr>
              <a:t> </a:t>
            </a:r>
            <a:r>
              <a:rPr lang="en-US" dirty="0" err="1">
                <a:latin typeface="Manrope" panose="020B0604020202020204" charset="0"/>
              </a:rPr>
              <a:t>nhất</a:t>
            </a:r>
            <a:r>
              <a:rPr lang="en-US" dirty="0">
                <a:latin typeface="Manrope" panose="020B0604020202020204" charset="0"/>
              </a:rPr>
              <a:t> </a:t>
            </a:r>
            <a:r>
              <a:rPr lang="en-US" dirty="0" err="1">
                <a:latin typeface="Manrope" panose="020B0604020202020204" charset="0"/>
              </a:rPr>
              <a:t>khi</a:t>
            </a:r>
            <a:r>
              <a:rPr lang="en-US" dirty="0">
                <a:latin typeface="Manrope" panose="020B0604020202020204" charset="0"/>
              </a:rPr>
              <a:t> </a:t>
            </a:r>
            <a:r>
              <a:rPr lang="en-US" dirty="0" err="1">
                <a:latin typeface="Manrope" panose="020B0604020202020204" charset="0"/>
              </a:rPr>
              <a:t>thực</a:t>
            </a:r>
            <a:r>
              <a:rPr lang="en-US" dirty="0">
                <a:latin typeface="Manrope" panose="020B0604020202020204" charset="0"/>
              </a:rPr>
              <a:t> </a:t>
            </a:r>
            <a:r>
              <a:rPr lang="en-US" dirty="0" err="1">
                <a:latin typeface="Manrope" panose="020B0604020202020204" charset="0"/>
              </a:rPr>
              <a:t>hiện</a:t>
            </a:r>
            <a:r>
              <a:rPr lang="en-US" dirty="0">
                <a:latin typeface="Manrope" panose="020B0604020202020204" charset="0"/>
              </a:rPr>
              <a:t> </a:t>
            </a:r>
            <a:r>
              <a:rPr lang="en-US" dirty="0" err="1">
                <a:latin typeface="Manrope" panose="020B0604020202020204" charset="0"/>
              </a:rPr>
              <a:t>phân</a:t>
            </a:r>
            <a:r>
              <a:rPr lang="en-US" dirty="0">
                <a:latin typeface="Manrope" panose="020B0604020202020204" charset="0"/>
              </a:rPr>
              <a:t> </a:t>
            </a:r>
            <a:r>
              <a:rPr lang="en-US" dirty="0" err="1">
                <a:latin typeface="Manrope" panose="020B0604020202020204" charset="0"/>
              </a:rPr>
              <a:t>cụm</a:t>
            </a:r>
            <a:endParaRPr lang="en-US" dirty="0">
              <a:latin typeface="Manrope" panose="020B0604020202020204" charset="0"/>
            </a:endParaRPr>
          </a:p>
        </p:txBody>
      </p:sp>
    </p:spTree>
    <p:extLst>
      <p:ext uri="{BB962C8B-B14F-4D97-AF65-F5344CB8AC3E}">
        <p14:creationId xmlns:p14="http://schemas.microsoft.com/office/powerpoint/2010/main" val="2921039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CLARANS</a:t>
            </a:r>
            <a:endParaRPr b="1" dirty="0">
              <a:solidFill>
                <a:schemeClr val="tx1"/>
              </a:solidFill>
            </a:endParaRPr>
          </a:p>
        </p:txBody>
      </p:sp>
      <p:sp>
        <p:nvSpPr>
          <p:cNvPr id="564" name="Google Shape;564;p58"/>
          <p:cNvSpPr txBox="1"/>
          <p:nvPr/>
        </p:nvSpPr>
        <p:spPr>
          <a:xfrm>
            <a:off x="719925" y="1235876"/>
            <a:ext cx="7710800" cy="2922238"/>
          </a:xfrm>
          <a:prstGeom prst="rect">
            <a:avLst/>
          </a:prstGeom>
          <a:noFill/>
          <a:ln>
            <a:noFill/>
          </a:ln>
        </p:spPr>
        <p:txBody>
          <a:bodyPr spcFirstLastPara="1" wrap="square" lIns="91425" tIns="91425" rIns="91425" bIns="91425" anchor="t" anchorCtr="0">
            <a:noAutofit/>
          </a:bodyPr>
          <a:lstStyle/>
          <a:p>
            <a:pPr>
              <a:lnSpc>
                <a:spcPct val="150000"/>
              </a:lnSpc>
            </a:pPr>
            <a:r>
              <a:rPr lang="en-US" dirty="0">
                <a:latin typeface="Manrope" panose="020B0604020202020204" charset="0"/>
              </a:rPr>
              <a:t>   </a:t>
            </a:r>
            <a:r>
              <a:rPr lang="en-US" dirty="0" err="1">
                <a:latin typeface="Manrope" panose="020B0604020202020204" charset="0"/>
              </a:rPr>
              <a:t>Thuật</a:t>
            </a:r>
            <a:r>
              <a:rPr lang="en-US" dirty="0">
                <a:latin typeface="Manrope" panose="020B0604020202020204" charset="0"/>
              </a:rPr>
              <a:t> </a:t>
            </a:r>
            <a:r>
              <a:rPr lang="en-US" dirty="0" err="1">
                <a:latin typeface="Manrope" panose="020B0604020202020204" charset="0"/>
              </a:rPr>
              <a:t>toán</a:t>
            </a:r>
            <a:r>
              <a:rPr lang="en-US" dirty="0">
                <a:latin typeface="Manrope" panose="020B0604020202020204" charset="0"/>
              </a:rPr>
              <a:t> CLARANS </a:t>
            </a:r>
            <a:r>
              <a:rPr lang="en-US" dirty="0" err="1">
                <a:latin typeface="Manrope" panose="020B0604020202020204" charset="0"/>
              </a:rPr>
              <a:t>được</a:t>
            </a:r>
            <a:r>
              <a:rPr lang="en-US" dirty="0">
                <a:latin typeface="Manrope" panose="020B0604020202020204" charset="0"/>
              </a:rPr>
              <a:t> Han </a:t>
            </a:r>
            <a:r>
              <a:rPr lang="en-US" dirty="0" err="1">
                <a:latin typeface="Manrope" panose="020B0604020202020204" charset="0"/>
              </a:rPr>
              <a:t>đề</a:t>
            </a:r>
            <a:r>
              <a:rPr lang="en-US" dirty="0">
                <a:latin typeface="Manrope" panose="020B0604020202020204" charset="0"/>
              </a:rPr>
              <a:t> </a:t>
            </a:r>
            <a:r>
              <a:rPr lang="en-US" dirty="0" err="1">
                <a:latin typeface="Manrope" panose="020B0604020202020204" charset="0"/>
              </a:rPr>
              <a:t>xuất</a:t>
            </a:r>
            <a:r>
              <a:rPr lang="en-US" dirty="0">
                <a:latin typeface="Manrope" panose="020B0604020202020204" charset="0"/>
              </a:rPr>
              <a:t> </a:t>
            </a:r>
            <a:r>
              <a:rPr lang="en-US" dirty="0" err="1">
                <a:latin typeface="Manrope" panose="020B0604020202020204" charset="0"/>
              </a:rPr>
              <a:t>năm</a:t>
            </a:r>
            <a:r>
              <a:rPr lang="en-US" dirty="0">
                <a:latin typeface="Manrope" panose="020B0604020202020204" charset="0"/>
              </a:rPr>
              <a:t> 1994, </a:t>
            </a:r>
            <a:r>
              <a:rPr lang="en-US" dirty="0" err="1">
                <a:latin typeface="Manrope" panose="020B0604020202020204" charset="0"/>
              </a:rPr>
              <a:t>nhằm</a:t>
            </a:r>
            <a:r>
              <a:rPr lang="en-US" dirty="0">
                <a:latin typeface="Manrope" panose="020B0604020202020204" charset="0"/>
              </a:rPr>
              <a:t> </a:t>
            </a:r>
            <a:r>
              <a:rPr lang="en-US" dirty="0" err="1">
                <a:latin typeface="Manrope" panose="020B0604020202020204" charset="0"/>
              </a:rPr>
              <a:t>để</a:t>
            </a:r>
            <a:r>
              <a:rPr lang="en-US" dirty="0">
                <a:latin typeface="Manrope" panose="020B0604020202020204" charset="0"/>
              </a:rPr>
              <a:t> </a:t>
            </a:r>
            <a:r>
              <a:rPr lang="en-US" dirty="0" err="1">
                <a:latin typeface="Manrope" panose="020B0604020202020204" charset="0"/>
              </a:rPr>
              <a:t>cải</a:t>
            </a:r>
            <a:r>
              <a:rPr lang="en-US" dirty="0">
                <a:latin typeface="Manrope" panose="020B0604020202020204" charset="0"/>
              </a:rPr>
              <a:t> </a:t>
            </a:r>
            <a:r>
              <a:rPr lang="en-US" dirty="0" err="1">
                <a:latin typeface="Manrope" panose="020B0604020202020204" charset="0"/>
              </a:rPr>
              <a:t>tiến</a:t>
            </a:r>
            <a:r>
              <a:rPr lang="en-US" dirty="0">
                <a:latin typeface="Manrope" panose="020B0604020202020204" charset="0"/>
              </a:rPr>
              <a:t> </a:t>
            </a:r>
            <a:r>
              <a:rPr lang="en-US" dirty="0" err="1">
                <a:latin typeface="Manrope" panose="020B0604020202020204" charset="0"/>
              </a:rPr>
              <a:t>chất</a:t>
            </a:r>
            <a:r>
              <a:rPr lang="en-US" dirty="0">
                <a:latin typeface="Manrope" panose="020B0604020202020204" charset="0"/>
              </a:rPr>
              <a:t> </a:t>
            </a:r>
            <a:r>
              <a:rPr lang="en-US" dirty="0" err="1">
                <a:latin typeface="Manrope" panose="020B0604020202020204" charset="0"/>
              </a:rPr>
              <a:t>lượng</a:t>
            </a:r>
            <a:r>
              <a:rPr lang="en-US" dirty="0">
                <a:latin typeface="Manrope" panose="020B0604020202020204" charset="0"/>
              </a:rPr>
              <a:t> </a:t>
            </a:r>
            <a:r>
              <a:rPr lang="en-US" dirty="0" err="1">
                <a:latin typeface="Manrope" panose="020B0604020202020204" charset="0"/>
              </a:rPr>
              <a:t>cũng</a:t>
            </a:r>
            <a:r>
              <a:rPr lang="en-US" dirty="0">
                <a:latin typeface="Manrope" panose="020B0604020202020204" charset="0"/>
              </a:rPr>
              <a:t> </a:t>
            </a:r>
            <a:r>
              <a:rPr lang="en-US" dirty="0" err="1">
                <a:latin typeface="Manrope" panose="020B0604020202020204" charset="0"/>
              </a:rPr>
              <a:t>như</a:t>
            </a:r>
            <a:r>
              <a:rPr lang="en-US" dirty="0">
                <a:latin typeface="Manrope" panose="020B0604020202020204" charset="0"/>
              </a:rPr>
              <a:t> </a:t>
            </a:r>
            <a:r>
              <a:rPr lang="en-US" dirty="0" err="1">
                <a:latin typeface="Manrope" panose="020B0604020202020204" charset="0"/>
              </a:rPr>
              <a:t>mở</a:t>
            </a:r>
            <a:r>
              <a:rPr lang="en-US" dirty="0">
                <a:latin typeface="Manrope" panose="020B0604020202020204" charset="0"/>
              </a:rPr>
              <a:t> </a:t>
            </a:r>
            <a:r>
              <a:rPr lang="en-US" dirty="0" err="1">
                <a:latin typeface="Manrope" panose="020B0604020202020204" charset="0"/>
              </a:rPr>
              <a:t>rộng</a:t>
            </a:r>
            <a:r>
              <a:rPr lang="en-US" dirty="0">
                <a:latin typeface="Manrope" panose="020B0604020202020204" charset="0"/>
              </a:rPr>
              <a:t> </a:t>
            </a:r>
            <a:r>
              <a:rPr lang="en-US" dirty="0" err="1">
                <a:latin typeface="Manrope" panose="020B0604020202020204" charset="0"/>
              </a:rPr>
              <a:t>áp</a:t>
            </a:r>
            <a:r>
              <a:rPr lang="en-US" dirty="0">
                <a:latin typeface="Manrope" panose="020B0604020202020204" charset="0"/>
              </a:rPr>
              <a:t> </a:t>
            </a:r>
            <a:r>
              <a:rPr lang="en-US" dirty="0" err="1">
                <a:latin typeface="Manrope" panose="020B0604020202020204" charset="0"/>
              </a:rPr>
              <a:t>dụng</a:t>
            </a:r>
            <a:r>
              <a:rPr lang="en-US" dirty="0">
                <a:latin typeface="Manrope" panose="020B0604020202020204" charset="0"/>
              </a:rPr>
              <a:t> </a:t>
            </a:r>
            <a:r>
              <a:rPr lang="en-US" dirty="0" err="1">
                <a:latin typeface="Manrope" panose="020B0604020202020204" charset="0"/>
              </a:rPr>
              <a:t>cho</a:t>
            </a:r>
            <a:r>
              <a:rPr lang="en-US" dirty="0">
                <a:latin typeface="Manrope" panose="020B0604020202020204" charset="0"/>
              </a:rPr>
              <a:t> </a:t>
            </a:r>
            <a:r>
              <a:rPr lang="en-US" dirty="0" err="1">
                <a:latin typeface="Manrope" panose="020B0604020202020204" charset="0"/>
              </a:rPr>
              <a:t>tập</a:t>
            </a:r>
            <a:r>
              <a:rPr lang="en-US" dirty="0">
                <a:latin typeface="Manrope" panose="020B0604020202020204" charset="0"/>
              </a:rPr>
              <a:t> </a:t>
            </a:r>
            <a:r>
              <a:rPr lang="en-US" dirty="0" err="1">
                <a:latin typeface="Manrope" panose="020B0604020202020204" charset="0"/>
              </a:rPr>
              <a:t>dữ</a:t>
            </a:r>
            <a:r>
              <a:rPr lang="en-US" dirty="0">
                <a:latin typeface="Manrope" panose="020B0604020202020204" charset="0"/>
              </a:rPr>
              <a:t> </a:t>
            </a:r>
            <a:r>
              <a:rPr lang="en-US" dirty="0" err="1">
                <a:latin typeface="Manrope" panose="020B0604020202020204" charset="0"/>
              </a:rPr>
              <a:t>liệu</a:t>
            </a:r>
            <a:r>
              <a:rPr lang="en-US" dirty="0">
                <a:latin typeface="Manrope" panose="020B0604020202020204" charset="0"/>
              </a:rPr>
              <a:t> </a:t>
            </a:r>
            <a:r>
              <a:rPr lang="en-US" dirty="0" err="1">
                <a:latin typeface="Manrope" panose="020B0604020202020204" charset="0"/>
              </a:rPr>
              <a:t>lớn</a:t>
            </a:r>
            <a:r>
              <a:rPr lang="en-US" dirty="0">
                <a:latin typeface="Manrope" panose="020B0604020202020204" charset="0"/>
              </a:rPr>
              <a:t>. CLARANS </a:t>
            </a:r>
            <a:r>
              <a:rPr lang="en-US" dirty="0" err="1">
                <a:latin typeface="Manrope" panose="020B0604020202020204" charset="0"/>
              </a:rPr>
              <a:t>là</a:t>
            </a:r>
            <a:r>
              <a:rPr lang="en-US" dirty="0">
                <a:latin typeface="Manrope" panose="020B0604020202020204" charset="0"/>
              </a:rPr>
              <a:t> </a:t>
            </a:r>
            <a:r>
              <a:rPr lang="en-US" dirty="0" err="1">
                <a:latin typeface="Manrope" panose="020B0604020202020204" charset="0"/>
              </a:rPr>
              <a:t>thuật</a:t>
            </a:r>
            <a:r>
              <a:rPr lang="en-US" dirty="0">
                <a:latin typeface="Manrope" panose="020B0604020202020204" charset="0"/>
              </a:rPr>
              <a:t> </a:t>
            </a:r>
            <a:r>
              <a:rPr lang="en-US" dirty="0" err="1">
                <a:latin typeface="Manrope" panose="020B0604020202020204" charset="0"/>
              </a:rPr>
              <a:t>toán</a:t>
            </a:r>
            <a:r>
              <a:rPr lang="en-US" dirty="0">
                <a:latin typeface="Manrope" panose="020B0604020202020204" charset="0"/>
              </a:rPr>
              <a:t> PCDL </a:t>
            </a:r>
            <a:r>
              <a:rPr lang="en-US" dirty="0" err="1">
                <a:latin typeface="Manrope" panose="020B0604020202020204" charset="0"/>
              </a:rPr>
              <a:t>kết</a:t>
            </a:r>
            <a:r>
              <a:rPr lang="en-US" dirty="0">
                <a:latin typeface="Manrope" panose="020B0604020202020204" charset="0"/>
              </a:rPr>
              <a:t> </a:t>
            </a:r>
            <a:r>
              <a:rPr lang="en-US" dirty="0" err="1">
                <a:latin typeface="Manrope" panose="020B0604020202020204" charset="0"/>
              </a:rPr>
              <a:t>hợp</a:t>
            </a:r>
            <a:r>
              <a:rPr lang="en-US" dirty="0">
                <a:latin typeface="Manrope" panose="020B0604020202020204" charset="0"/>
              </a:rPr>
              <a:t> </a:t>
            </a:r>
            <a:r>
              <a:rPr lang="en-US" dirty="0" err="1">
                <a:latin typeface="Manrope" panose="020B0604020202020204" charset="0"/>
              </a:rPr>
              <a:t>thuật</a:t>
            </a:r>
            <a:r>
              <a:rPr lang="en-US" dirty="0">
                <a:latin typeface="Manrope" panose="020B0604020202020204" charset="0"/>
              </a:rPr>
              <a:t> </a:t>
            </a:r>
            <a:r>
              <a:rPr lang="en-US" dirty="0" err="1">
                <a:latin typeface="Manrope" panose="020B0604020202020204" charset="0"/>
              </a:rPr>
              <a:t>toán</a:t>
            </a:r>
            <a:r>
              <a:rPr lang="en-US" dirty="0">
                <a:latin typeface="Manrope" panose="020B0604020202020204" charset="0"/>
              </a:rPr>
              <a:t> PAM </a:t>
            </a:r>
            <a:r>
              <a:rPr lang="en-US" dirty="0" err="1">
                <a:latin typeface="Manrope" panose="020B0604020202020204" charset="0"/>
              </a:rPr>
              <a:t>và</a:t>
            </a:r>
            <a:r>
              <a:rPr lang="en-US" dirty="0">
                <a:latin typeface="Manrope" panose="020B0604020202020204" charset="0"/>
              </a:rPr>
              <a:t> </a:t>
            </a:r>
            <a:r>
              <a:rPr lang="en-US" dirty="0" err="1">
                <a:latin typeface="Manrope" panose="020B0604020202020204" charset="0"/>
              </a:rPr>
              <a:t>chiến</a:t>
            </a:r>
            <a:r>
              <a:rPr lang="en-US" dirty="0">
                <a:latin typeface="Manrope" panose="020B0604020202020204" charset="0"/>
              </a:rPr>
              <a:t> </a:t>
            </a:r>
            <a:r>
              <a:rPr lang="en-US" dirty="0" err="1">
                <a:latin typeface="Manrope" panose="020B0604020202020204" charset="0"/>
              </a:rPr>
              <a:t>lược</a:t>
            </a:r>
            <a:r>
              <a:rPr lang="en-US" dirty="0">
                <a:latin typeface="Manrope" panose="020B0604020202020204" charset="0"/>
              </a:rPr>
              <a:t> </a:t>
            </a:r>
            <a:r>
              <a:rPr lang="en-US" dirty="0" err="1">
                <a:latin typeface="Manrope" panose="020B0604020202020204" charset="0"/>
              </a:rPr>
              <a:t>tìm</a:t>
            </a:r>
            <a:r>
              <a:rPr lang="en-US" dirty="0">
                <a:latin typeface="Manrope" panose="020B0604020202020204" charset="0"/>
              </a:rPr>
              <a:t> </a:t>
            </a:r>
            <a:r>
              <a:rPr lang="en-US" dirty="0" err="1">
                <a:latin typeface="Manrope" panose="020B0604020202020204" charset="0"/>
              </a:rPr>
              <a:t>kiếm</a:t>
            </a:r>
            <a:r>
              <a:rPr lang="en-US" dirty="0">
                <a:latin typeface="Manrope" panose="020B0604020202020204" charset="0"/>
              </a:rPr>
              <a:t> </a:t>
            </a:r>
            <a:r>
              <a:rPr lang="en-US" dirty="0" err="1">
                <a:latin typeface="Manrope" panose="020B0604020202020204" charset="0"/>
              </a:rPr>
              <a:t>kinh</a:t>
            </a:r>
            <a:r>
              <a:rPr lang="en-US" dirty="0">
                <a:latin typeface="Manrope" panose="020B0604020202020204" charset="0"/>
              </a:rPr>
              <a:t> </a:t>
            </a:r>
            <a:r>
              <a:rPr lang="en-US" dirty="0" err="1">
                <a:latin typeface="Manrope" panose="020B0604020202020204" charset="0"/>
              </a:rPr>
              <a:t>nghiệm</a:t>
            </a:r>
            <a:r>
              <a:rPr lang="en-US" dirty="0">
                <a:latin typeface="Manrope" panose="020B0604020202020204" charset="0"/>
              </a:rPr>
              <a:t> </a:t>
            </a:r>
            <a:r>
              <a:rPr lang="en-US" dirty="0" err="1">
                <a:latin typeface="Manrope" panose="020B0604020202020204" charset="0"/>
              </a:rPr>
              <a:t>mới</a:t>
            </a:r>
            <a:r>
              <a:rPr lang="en-US" dirty="0">
                <a:latin typeface="Manrope" panose="020B0604020202020204" charset="0"/>
              </a:rPr>
              <a:t>.</a:t>
            </a:r>
          </a:p>
          <a:p>
            <a:pPr>
              <a:lnSpc>
                <a:spcPct val="150000"/>
              </a:lnSpc>
            </a:pPr>
            <a:r>
              <a:rPr lang="en-US" dirty="0">
                <a:latin typeface="Manrope" panose="020B0604020202020204" charset="0"/>
              </a:rPr>
              <a:t>  Ý </a:t>
            </a:r>
            <a:r>
              <a:rPr lang="en-US" dirty="0" err="1">
                <a:latin typeface="Manrope" panose="020B0604020202020204" charset="0"/>
              </a:rPr>
              <a:t>tưởng</a:t>
            </a:r>
            <a:r>
              <a:rPr lang="en-US" dirty="0">
                <a:latin typeface="Manrope" panose="020B0604020202020204" charset="0"/>
              </a:rPr>
              <a:t> </a:t>
            </a:r>
            <a:r>
              <a:rPr lang="en-US" dirty="0" err="1">
                <a:latin typeface="Manrope" panose="020B0604020202020204" charset="0"/>
              </a:rPr>
              <a:t>cơ</a:t>
            </a:r>
            <a:r>
              <a:rPr lang="en-US" dirty="0">
                <a:latin typeface="Manrope" panose="020B0604020202020204" charset="0"/>
              </a:rPr>
              <a:t> </a:t>
            </a:r>
            <a:r>
              <a:rPr lang="en-US" dirty="0" err="1">
                <a:latin typeface="Manrope" panose="020B0604020202020204" charset="0"/>
              </a:rPr>
              <a:t>bản</a:t>
            </a:r>
            <a:r>
              <a:rPr lang="en-US" dirty="0">
                <a:latin typeface="Manrope" panose="020B0604020202020204" charset="0"/>
              </a:rPr>
              <a:t> </a:t>
            </a:r>
            <a:r>
              <a:rPr lang="en-US" dirty="0" err="1">
                <a:latin typeface="Manrope" panose="020B0604020202020204" charset="0"/>
              </a:rPr>
              <a:t>thuật</a:t>
            </a:r>
            <a:r>
              <a:rPr lang="en-US" dirty="0">
                <a:latin typeface="Manrope" panose="020B0604020202020204" charset="0"/>
              </a:rPr>
              <a:t> </a:t>
            </a:r>
            <a:r>
              <a:rPr lang="en-US" dirty="0" err="1">
                <a:latin typeface="Manrope" panose="020B0604020202020204" charset="0"/>
              </a:rPr>
              <a:t>toán</a:t>
            </a:r>
            <a:r>
              <a:rPr lang="en-US" dirty="0">
                <a:latin typeface="Manrope" panose="020B0604020202020204" charset="0"/>
              </a:rPr>
              <a:t> CLARANS </a:t>
            </a:r>
            <a:r>
              <a:rPr lang="en-US" dirty="0" err="1">
                <a:latin typeface="Manrope" panose="020B0604020202020204" charset="0"/>
              </a:rPr>
              <a:t>là</a:t>
            </a:r>
            <a:r>
              <a:rPr lang="en-US" dirty="0">
                <a:latin typeface="Manrope" panose="020B0604020202020204" charset="0"/>
              </a:rPr>
              <a:t> </a:t>
            </a:r>
            <a:r>
              <a:rPr lang="en-US" dirty="0" err="1">
                <a:latin typeface="Manrope" panose="020B0604020202020204" charset="0"/>
              </a:rPr>
              <a:t>không</a:t>
            </a:r>
            <a:r>
              <a:rPr lang="en-US" dirty="0">
                <a:latin typeface="Manrope" panose="020B0604020202020204" charset="0"/>
              </a:rPr>
              <a:t> </a:t>
            </a:r>
            <a:r>
              <a:rPr lang="en-US" dirty="0" err="1">
                <a:latin typeface="Manrope" panose="020B0604020202020204" charset="0"/>
              </a:rPr>
              <a:t>xem</a:t>
            </a:r>
            <a:r>
              <a:rPr lang="en-US" dirty="0">
                <a:latin typeface="Manrope" panose="020B0604020202020204" charset="0"/>
              </a:rPr>
              <a:t> </a:t>
            </a:r>
            <a:r>
              <a:rPr lang="en-US" dirty="0" err="1">
                <a:latin typeface="Manrope" panose="020B0604020202020204" charset="0"/>
              </a:rPr>
              <a:t>xét</a:t>
            </a:r>
            <a:r>
              <a:rPr lang="en-US" dirty="0">
                <a:latin typeface="Manrope" panose="020B0604020202020204" charset="0"/>
              </a:rPr>
              <a:t> </a:t>
            </a:r>
            <a:r>
              <a:rPr lang="en-US" dirty="0" err="1">
                <a:latin typeface="Manrope" panose="020B0604020202020204" charset="0"/>
              </a:rPr>
              <a:t>tất</a:t>
            </a:r>
            <a:r>
              <a:rPr lang="en-US" dirty="0">
                <a:latin typeface="Manrope" panose="020B0604020202020204" charset="0"/>
              </a:rPr>
              <a:t> </a:t>
            </a:r>
            <a:r>
              <a:rPr lang="en-US" dirty="0" err="1">
                <a:latin typeface="Manrope" panose="020B0604020202020204" charset="0"/>
              </a:rPr>
              <a:t>cả</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khả</a:t>
            </a:r>
            <a:r>
              <a:rPr lang="en-US" dirty="0">
                <a:latin typeface="Manrope" panose="020B0604020202020204" charset="0"/>
              </a:rPr>
              <a:t> </a:t>
            </a:r>
            <a:r>
              <a:rPr lang="en-US" dirty="0" err="1">
                <a:latin typeface="Manrope" panose="020B0604020202020204" charset="0"/>
              </a:rPr>
              <a:t>năng</a:t>
            </a:r>
            <a:r>
              <a:rPr lang="en-US" dirty="0">
                <a:latin typeface="Manrope" panose="020B0604020202020204" charset="0"/>
              </a:rPr>
              <a:t> </a:t>
            </a:r>
            <a:r>
              <a:rPr lang="en-US" dirty="0" err="1">
                <a:latin typeface="Manrope" panose="020B0604020202020204" charset="0"/>
              </a:rPr>
              <a:t>có</a:t>
            </a:r>
            <a:r>
              <a:rPr lang="en-US" dirty="0">
                <a:latin typeface="Manrope" panose="020B0604020202020204" charset="0"/>
              </a:rPr>
              <a:t> </a:t>
            </a:r>
            <a:r>
              <a:rPr lang="en-US" dirty="0" err="1">
                <a:latin typeface="Manrope" panose="020B0604020202020204" charset="0"/>
              </a:rPr>
              <a:t>thể</a:t>
            </a:r>
            <a:r>
              <a:rPr lang="en-US" dirty="0">
                <a:latin typeface="Manrope" panose="020B0604020202020204" charset="0"/>
              </a:rPr>
              <a:t> </a:t>
            </a:r>
            <a:r>
              <a:rPr lang="en-US" dirty="0" err="1">
                <a:latin typeface="Manrope" panose="020B0604020202020204" charset="0"/>
              </a:rPr>
              <a:t>thay</a:t>
            </a:r>
            <a:r>
              <a:rPr lang="en-US" dirty="0">
                <a:latin typeface="Manrope" panose="020B0604020202020204" charset="0"/>
              </a:rPr>
              <a:t> </a:t>
            </a:r>
            <a:r>
              <a:rPr lang="en-US" dirty="0" err="1">
                <a:latin typeface="Manrope" panose="020B0604020202020204" charset="0"/>
              </a:rPr>
              <a:t>thế</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medoid </a:t>
            </a:r>
            <a:r>
              <a:rPr lang="en-US" dirty="0" err="1">
                <a:latin typeface="Manrope" panose="020B0604020202020204" charset="0"/>
              </a:rPr>
              <a:t>bởi</a:t>
            </a:r>
            <a:r>
              <a:rPr lang="en-US" dirty="0">
                <a:latin typeface="Manrope" panose="020B0604020202020204" charset="0"/>
              </a:rPr>
              <a:t> </a:t>
            </a:r>
            <a:r>
              <a:rPr lang="en-US" dirty="0" err="1">
                <a:latin typeface="Manrope" panose="020B0604020202020204" charset="0"/>
              </a:rPr>
              <a:t>một</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a:t>
            </a:r>
            <a:r>
              <a:rPr lang="en-US" dirty="0" err="1">
                <a:latin typeface="Manrope" panose="020B0604020202020204" charset="0"/>
              </a:rPr>
              <a:t>khác</a:t>
            </a:r>
            <a:r>
              <a:rPr lang="en-US" dirty="0">
                <a:latin typeface="Manrope" panose="020B0604020202020204" charset="0"/>
              </a:rPr>
              <a:t>, </a:t>
            </a:r>
            <a:r>
              <a:rPr lang="en-US" dirty="0" err="1">
                <a:latin typeface="Manrope" panose="020B0604020202020204" charset="0"/>
              </a:rPr>
              <a:t>nó</a:t>
            </a:r>
            <a:r>
              <a:rPr lang="en-US" dirty="0">
                <a:latin typeface="Manrope" panose="020B0604020202020204" charset="0"/>
              </a:rPr>
              <a:t> </a:t>
            </a:r>
            <a:r>
              <a:rPr lang="en-US" dirty="0" err="1">
                <a:latin typeface="Manrope" panose="020B0604020202020204" charset="0"/>
              </a:rPr>
              <a:t>ngay</a:t>
            </a:r>
            <a:r>
              <a:rPr lang="en-US" dirty="0">
                <a:latin typeface="Manrope" panose="020B0604020202020204" charset="0"/>
              </a:rPr>
              <a:t> </a:t>
            </a:r>
            <a:r>
              <a:rPr lang="en-US" dirty="0" err="1">
                <a:latin typeface="Manrope" panose="020B0604020202020204" charset="0"/>
              </a:rPr>
              <a:t>lập</a:t>
            </a:r>
            <a:r>
              <a:rPr lang="en-US" dirty="0">
                <a:latin typeface="Manrope" panose="020B0604020202020204" charset="0"/>
              </a:rPr>
              <a:t> </a:t>
            </a:r>
            <a:r>
              <a:rPr lang="en-US" dirty="0" err="1">
                <a:latin typeface="Manrope" panose="020B0604020202020204" charset="0"/>
              </a:rPr>
              <a:t>tức</a:t>
            </a:r>
            <a:r>
              <a:rPr lang="en-US" dirty="0">
                <a:latin typeface="Manrope" panose="020B0604020202020204" charset="0"/>
              </a:rPr>
              <a:t> </a:t>
            </a:r>
            <a:r>
              <a:rPr lang="en-US" dirty="0" err="1">
                <a:latin typeface="Manrope" panose="020B0604020202020204" charset="0"/>
              </a:rPr>
              <a:t>thay</a:t>
            </a:r>
            <a:r>
              <a:rPr lang="en-US" dirty="0">
                <a:latin typeface="Manrope" panose="020B0604020202020204" charset="0"/>
              </a:rPr>
              <a:t> </a:t>
            </a:r>
            <a:r>
              <a:rPr lang="en-US" dirty="0" err="1">
                <a:latin typeface="Manrope" panose="020B0604020202020204" charset="0"/>
              </a:rPr>
              <a:t>thế</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medoid </a:t>
            </a:r>
            <a:r>
              <a:rPr lang="en-US" dirty="0" err="1">
                <a:latin typeface="Manrope" panose="020B0604020202020204" charset="0"/>
              </a:rPr>
              <a:t>bởi</a:t>
            </a:r>
            <a:r>
              <a:rPr lang="en-US" dirty="0">
                <a:latin typeface="Manrope" panose="020B0604020202020204" charset="0"/>
              </a:rPr>
              <a:t> </a:t>
            </a:r>
            <a:r>
              <a:rPr lang="en-US" dirty="0" err="1">
                <a:latin typeface="Manrope" panose="020B0604020202020204" charset="0"/>
              </a:rPr>
              <a:t>một</a:t>
            </a:r>
            <a:r>
              <a:rPr lang="en-US" dirty="0">
                <a:latin typeface="Manrope" panose="020B0604020202020204" charset="0"/>
              </a:rPr>
              <a:t> </a:t>
            </a:r>
            <a:r>
              <a:rPr lang="en-US" dirty="0" err="1">
                <a:latin typeface="Manrope" panose="020B0604020202020204" charset="0"/>
              </a:rPr>
              <a:t>đối</a:t>
            </a:r>
            <a:r>
              <a:rPr lang="en-US" dirty="0">
                <a:latin typeface="Manrope" panose="020B0604020202020204" charset="0"/>
              </a:rPr>
              <a:t> </a:t>
            </a:r>
            <a:r>
              <a:rPr lang="en-US" dirty="0" err="1">
                <a:latin typeface="Manrope" panose="020B0604020202020204" charset="0"/>
              </a:rPr>
              <a:t>tượng</a:t>
            </a:r>
            <a:r>
              <a:rPr lang="en-US" dirty="0">
                <a:latin typeface="Manrope" panose="020B0604020202020204" charset="0"/>
              </a:rPr>
              <a:t> </a:t>
            </a:r>
            <a:r>
              <a:rPr lang="en-US" dirty="0" err="1">
                <a:latin typeface="Manrope" panose="020B0604020202020204" charset="0"/>
              </a:rPr>
              <a:t>khác</a:t>
            </a:r>
            <a:r>
              <a:rPr lang="en-US" dirty="0">
                <a:latin typeface="Manrope" panose="020B0604020202020204" charset="0"/>
              </a:rPr>
              <a:t> </a:t>
            </a:r>
            <a:r>
              <a:rPr lang="en-US" dirty="0" err="1">
                <a:latin typeface="Manrope" panose="020B0604020202020204" charset="0"/>
              </a:rPr>
              <a:t>nếu</a:t>
            </a:r>
            <a:r>
              <a:rPr lang="en-US" dirty="0">
                <a:latin typeface="Manrope" panose="020B0604020202020204" charset="0"/>
              </a:rPr>
              <a:t> </a:t>
            </a:r>
            <a:r>
              <a:rPr lang="en-US" dirty="0" err="1">
                <a:latin typeface="Manrope" panose="020B0604020202020204" charset="0"/>
              </a:rPr>
              <a:t>thay</a:t>
            </a:r>
            <a:r>
              <a:rPr lang="en-US" dirty="0">
                <a:latin typeface="Manrope" panose="020B0604020202020204" charset="0"/>
              </a:rPr>
              <a:t> </a:t>
            </a:r>
            <a:r>
              <a:rPr lang="en-US" dirty="0" err="1">
                <a:latin typeface="Manrope" panose="020B0604020202020204" charset="0"/>
              </a:rPr>
              <a:t>thế</a:t>
            </a:r>
            <a:r>
              <a:rPr lang="en-US" dirty="0">
                <a:latin typeface="Manrope" panose="020B0604020202020204" charset="0"/>
              </a:rPr>
              <a:t> </a:t>
            </a:r>
            <a:r>
              <a:rPr lang="en-US" dirty="0" err="1">
                <a:latin typeface="Manrope" panose="020B0604020202020204" charset="0"/>
              </a:rPr>
              <a:t>các</a:t>
            </a:r>
            <a:r>
              <a:rPr lang="en-US" dirty="0">
                <a:latin typeface="Manrope" panose="020B0604020202020204" charset="0"/>
              </a:rPr>
              <a:t> </a:t>
            </a:r>
            <a:r>
              <a:rPr lang="en-US" dirty="0" err="1">
                <a:latin typeface="Manrope" panose="020B0604020202020204" charset="0"/>
              </a:rPr>
              <a:t>tác</a:t>
            </a:r>
            <a:r>
              <a:rPr lang="en-US" dirty="0">
                <a:latin typeface="Manrope" panose="020B0604020202020204" charset="0"/>
              </a:rPr>
              <a:t> </a:t>
            </a:r>
            <a:r>
              <a:rPr lang="en-US" dirty="0" err="1">
                <a:latin typeface="Manrope" panose="020B0604020202020204" charset="0"/>
              </a:rPr>
              <a:t>động</a:t>
            </a:r>
            <a:r>
              <a:rPr lang="en-US" dirty="0">
                <a:latin typeface="Manrope" panose="020B0604020202020204" charset="0"/>
              </a:rPr>
              <a:t> </a:t>
            </a:r>
            <a:r>
              <a:rPr lang="en-US" dirty="0" err="1">
                <a:latin typeface="Manrope" panose="020B0604020202020204" charset="0"/>
              </a:rPr>
              <a:t>tốt</a:t>
            </a:r>
            <a:r>
              <a:rPr lang="en-US" dirty="0">
                <a:latin typeface="Manrope" panose="020B0604020202020204" charset="0"/>
              </a:rPr>
              <a:t> </a:t>
            </a:r>
            <a:r>
              <a:rPr lang="en-US" dirty="0" err="1">
                <a:latin typeface="Manrope" panose="020B0604020202020204" charset="0"/>
              </a:rPr>
              <a:t>đến</a:t>
            </a:r>
            <a:r>
              <a:rPr lang="en-US" dirty="0">
                <a:latin typeface="Manrope" panose="020B0604020202020204" charset="0"/>
              </a:rPr>
              <a:t> </a:t>
            </a:r>
            <a:r>
              <a:rPr lang="en-US" dirty="0" err="1">
                <a:latin typeface="Manrope" panose="020B0604020202020204" charset="0"/>
              </a:rPr>
              <a:t>chất</a:t>
            </a:r>
            <a:r>
              <a:rPr lang="en-US" dirty="0">
                <a:latin typeface="Manrope" panose="020B0604020202020204" charset="0"/>
              </a:rPr>
              <a:t> </a:t>
            </a:r>
            <a:r>
              <a:rPr lang="en-US" dirty="0" err="1">
                <a:latin typeface="Manrope" panose="020B0604020202020204" charset="0"/>
              </a:rPr>
              <a:t>lượng</a:t>
            </a:r>
            <a:r>
              <a:rPr lang="en-US" dirty="0">
                <a:latin typeface="Manrope" panose="020B0604020202020204" charset="0"/>
              </a:rPr>
              <a:t> </a:t>
            </a:r>
            <a:r>
              <a:rPr lang="en-US" dirty="0" err="1">
                <a:latin typeface="Manrope" panose="020B0604020202020204" charset="0"/>
              </a:rPr>
              <a:t>phân</a:t>
            </a:r>
            <a:r>
              <a:rPr lang="en-US" dirty="0">
                <a:latin typeface="Manrope" panose="020B0604020202020204" charset="0"/>
              </a:rPr>
              <a:t> </a:t>
            </a:r>
            <a:r>
              <a:rPr lang="en-US" dirty="0" err="1">
                <a:latin typeface="Manrope" panose="020B0604020202020204" charset="0"/>
              </a:rPr>
              <a:t>cụm</a:t>
            </a:r>
            <a:r>
              <a:rPr lang="en-US" dirty="0">
                <a:latin typeface="Manrope" panose="020B0604020202020204" charset="0"/>
              </a:rPr>
              <a:t>.</a:t>
            </a:r>
          </a:p>
        </p:txBody>
      </p:sp>
    </p:spTree>
    <p:extLst>
      <p:ext uri="{BB962C8B-B14F-4D97-AF65-F5344CB8AC3E}">
        <p14:creationId xmlns:p14="http://schemas.microsoft.com/office/powerpoint/2010/main" val="3447962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3DDB-5DF1-D60A-85FA-DF446D421D60}"/>
              </a:ext>
            </a:extLst>
          </p:cNvPr>
          <p:cNvSpPr>
            <a:spLocks noGrp="1"/>
          </p:cNvSpPr>
          <p:nvPr>
            <p:ph type="title"/>
          </p:nvPr>
        </p:nvSpPr>
        <p:spPr/>
        <p:txBody>
          <a:bodyPr/>
          <a:lstStyle/>
          <a:p>
            <a:r>
              <a:rPr lang="en-US" b="1" dirty="0"/>
              <a:t>PHÂN CỤM DỰA TRÊN MẬT ĐỘ</a:t>
            </a:r>
          </a:p>
        </p:txBody>
      </p:sp>
      <p:sp>
        <p:nvSpPr>
          <p:cNvPr id="3" name="TextBox 2">
            <a:extLst>
              <a:ext uri="{FF2B5EF4-FFF2-40B4-BE49-F238E27FC236}">
                <a16:creationId xmlns:a16="http://schemas.microsoft.com/office/drawing/2014/main" id="{B7DCBFD2-EFB8-2544-5699-58FAFF3377E3}"/>
              </a:ext>
            </a:extLst>
          </p:cNvPr>
          <p:cNvSpPr txBox="1"/>
          <p:nvPr/>
        </p:nvSpPr>
        <p:spPr>
          <a:xfrm>
            <a:off x="719926" y="1095600"/>
            <a:ext cx="7704000" cy="2321020"/>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Phương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pháp</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này</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nhóm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đối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tượng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theo</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hàm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định</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số</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đối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tượng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lân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cận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của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một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đối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tượng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theo</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một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ngướng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nào</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đó</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Phương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pháp</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phân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dựa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vào</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của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đối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tượng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để</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định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có</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thể</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phát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hiện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ra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với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hình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thù</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bất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kỳ</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Việc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định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tham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số</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của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thuật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rất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khó</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khan,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tham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số</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lại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rất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lớn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đến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kết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quả</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phân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a:t>
            </a: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Một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số</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thuật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phân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dựa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trên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DBSCAN, OPTICS, DENCLUDE</a:t>
            </a:r>
          </a:p>
        </p:txBody>
      </p:sp>
    </p:spTree>
    <p:extLst>
      <p:ext uri="{BB962C8B-B14F-4D97-AF65-F5344CB8AC3E}">
        <p14:creationId xmlns:p14="http://schemas.microsoft.com/office/powerpoint/2010/main" val="1804553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335757" y="387694"/>
            <a:ext cx="7873856" cy="657900"/>
          </a:xfrm>
          <a:prstGeom prst="rect">
            <a:avLst/>
          </a:prstGeom>
        </p:spPr>
        <p:txBody>
          <a:bodyPr spcFirstLastPara="1" wrap="square" lIns="91425" tIns="91425" rIns="91425" bIns="91425" anchor="ctr" anchorCtr="0">
            <a:noAutofit/>
          </a:bodyPr>
          <a:lstStyle/>
          <a:p>
            <a:r>
              <a:rPr lang="en-US" b="1" dirty="0" err="1"/>
              <a:t>Thuật</a:t>
            </a:r>
            <a:r>
              <a:rPr lang="en-US" b="1" dirty="0"/>
              <a:t> </a:t>
            </a:r>
            <a:r>
              <a:rPr lang="en-US" b="1" dirty="0" err="1"/>
              <a:t>toán</a:t>
            </a:r>
            <a:r>
              <a:rPr lang="en-US" b="1" dirty="0"/>
              <a:t> DBSCAN</a:t>
            </a:r>
          </a:p>
        </p:txBody>
      </p:sp>
      <p:sp>
        <p:nvSpPr>
          <p:cNvPr id="4" name="TextBox 3"/>
          <p:cNvSpPr txBox="1"/>
          <p:nvPr/>
        </p:nvSpPr>
        <p:spPr>
          <a:xfrm>
            <a:off x="535783" y="971550"/>
            <a:ext cx="7558086" cy="300082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DBSCAN (Density-based spatial clustering of applications with noise) </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là một thuật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dựa</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trên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thông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dụng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nhất</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Nó có thể phát hiện ra các cụm có hình dạng và kích thước khác nhau từ một lượng lớn dữ liệu chứa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nhiễu</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a:t>
            </a:r>
          </a:p>
          <a:p>
            <a:pPr marL="285750" marR="0" lvl="0" indent="-285750" algn="just"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Thuật</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đi</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tìm</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đối</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tượng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mà</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có</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số</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đối</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tượng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láng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giềng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lớn</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hơn</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một</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ngưỡng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tối</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thiểu</a:t>
            </a:r>
            <a:endPar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endParaRPr>
          </a:p>
          <a:p>
            <a:pPr marL="285750" marR="0" lvl="0" indent="-285750" algn="just"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Một</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được</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xác</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định</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bằng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tập</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tất</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cả</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đối</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tượng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liên</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thông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với</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láng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giềng</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của</a:t>
            </a:r>
            <a:r>
              <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rPr>
              <a:t>nó</a:t>
            </a:r>
            <a:endPar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endParaRP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endParaRPr>
          </a:p>
          <a:p>
            <a:pPr marL="0" marR="0" lvl="0" indent="0" algn="l" defTabSz="914400" rtl="0" eaLnBrk="1" fontAlgn="auto" latinLnBrk="0" hangingPunct="1">
              <a:lnSpc>
                <a:spcPct val="100000"/>
              </a:lnSpc>
              <a:spcBef>
                <a:spcPts val="600"/>
              </a:spcBef>
              <a:spcAft>
                <a:spcPts val="60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cs typeface="Arial"/>
              <a:sym typeface="Arial"/>
            </a:endParaRPr>
          </a:p>
        </p:txBody>
      </p:sp>
    </p:spTree>
    <p:extLst>
      <p:ext uri="{BB962C8B-B14F-4D97-AF65-F5344CB8AC3E}">
        <p14:creationId xmlns:p14="http://schemas.microsoft.com/office/powerpoint/2010/main" val="974675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ABB9-75B7-F0E7-89EB-2383334E84A4}"/>
              </a:ext>
            </a:extLst>
          </p:cNvPr>
          <p:cNvSpPr>
            <a:spLocks noGrp="1"/>
          </p:cNvSpPr>
          <p:nvPr>
            <p:ph type="title"/>
          </p:nvPr>
        </p:nvSpPr>
        <p:spPr/>
        <p:txBody>
          <a:bodyPr/>
          <a:lstStyle/>
          <a:p>
            <a:r>
              <a:rPr lang="en-US" b="1" dirty="0" err="1"/>
              <a:t>Thuật</a:t>
            </a:r>
            <a:r>
              <a:rPr lang="en-US" b="1" dirty="0"/>
              <a:t> </a:t>
            </a:r>
            <a:r>
              <a:rPr lang="en-US" b="1" dirty="0" err="1"/>
              <a:t>toán</a:t>
            </a:r>
            <a:r>
              <a:rPr lang="en-US" b="1" dirty="0"/>
              <a:t> DBSCAN</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CAA0CD-FA8A-DEE7-4264-F735795065A6}"/>
                  </a:ext>
                </a:extLst>
              </p:cNvPr>
              <p:cNvSpPr txBox="1"/>
              <p:nvPr/>
            </p:nvSpPr>
            <p:spPr>
              <a:xfrm>
                <a:off x="535783" y="971550"/>
                <a:ext cx="7558086" cy="259487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 định nghĩa trong DBSCAN</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0" i="0" u="sng" strike="noStrike" kern="0" cap="none" spc="0" normalizeH="0" baseline="0" noProof="0" dirty="0">
                    <a:ln>
                      <a:noFill/>
                    </a:ln>
                    <a:solidFill>
                      <a:srgbClr val="000000"/>
                    </a:solidFill>
                    <a:effectLst/>
                    <a:uLnTx/>
                    <a:uFillTx/>
                    <a:latin typeface="Manrope" panose="020B0604020202020204" charset="0"/>
                    <a:cs typeface="Arial"/>
                    <a:sym typeface="Arial"/>
                  </a:rPr>
                  <a:t>Định nghĩa 1</a:t>
                </a:r>
                <a:r>
                  <a:rPr kumimoji="0" lang="en-US" sz="1400" b="1" i="0" u="sng" strike="noStrike" kern="0" cap="none" spc="0" normalizeH="0" baseline="0" noProof="0" dirty="0">
                    <a:ln>
                      <a:noFill/>
                    </a:ln>
                    <a:solidFill>
                      <a:srgbClr val="000000"/>
                    </a:solidFill>
                    <a:effectLst/>
                    <a:uLnTx/>
                    <a:uFillTx/>
                    <a:latin typeface="Manrope" panose="020B0604020202020204" charset="0"/>
                    <a:cs typeface="Arial"/>
                    <a:sym typeface="Arial"/>
                  </a:rPr>
                  <a: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Vùng lân cận epsilon (</a:t>
                </a:r>
                <a:r>
                  <a:rPr kumimoji="0" lang="en-US" sz="1400" b="1" i="1" u="none" strike="noStrike" kern="0" cap="none" spc="0" normalizeH="0" baseline="0" noProof="0" dirty="0">
                    <a:ln>
                      <a:noFill/>
                    </a:ln>
                    <a:solidFill>
                      <a:srgbClr val="000000"/>
                    </a:solidFill>
                    <a:effectLst/>
                    <a:uLnTx/>
                    <a:uFillTx/>
                    <a:latin typeface="Manrope" panose="020B0604020202020204" charset="0"/>
                    <a:cs typeface="Arial"/>
                    <a:sym typeface="Arial"/>
                  </a:rPr>
                  <a:t>Eps-neighborhood</a:t>
                </a: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 của một điểm dữ liệu </a:t>
                </a:r>
                <a:r>
                  <a:rPr kumimoji="0" lang="en-US" sz="1400" b="1" i="1" u="none" strike="noStrike" kern="0" cap="none" spc="0" normalizeH="0" baseline="0" noProof="0" dirty="0">
                    <a:ln>
                      <a:noFill/>
                    </a:ln>
                    <a:solidFill>
                      <a:srgbClr val="000000"/>
                    </a:solidFill>
                    <a:effectLst/>
                    <a:uLnTx/>
                    <a:uFillTx/>
                    <a:latin typeface="Manrope" panose="020B0604020202020204" charset="0"/>
                    <a:cs typeface="Arial"/>
                    <a:sym typeface="Arial"/>
                  </a:rPr>
                  <a:t> </a:t>
                </a:r>
                <a14:m>
                  <m:oMath xmlns:m="http://schemas.openxmlformats.org/officeDocument/2006/math">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𝑷</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được định nghĩa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tập</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hợp tất cả các điểm dữ liệu nằm trong phạm vi bán kính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epsilon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(kí hiệu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𝜖</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xung quanh điểm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 Kí hiệu:</a:t>
                </a: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𝑁</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𝑒𝑝𝑠</m:t>
                          </m:r>
                        </m:sub>
                      </m:s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𝒟</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𝑑</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𝜖</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oMath>
                  </m:oMathPara>
                </a14:m>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Trong đó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𝒟</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là tập hợp tất cả các điểm dữ liệu của tập huấn luyện.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endParaRPr>
              </a:p>
              <a:p>
                <a:pPr marL="0" marR="0" lvl="0" indent="0" algn="l" defTabSz="914400" rtl="0" eaLnBrk="1" fontAlgn="auto" latinLnBrk="0" hangingPunct="1">
                  <a:lnSpc>
                    <a:spcPct val="100000"/>
                  </a:lnSpc>
                  <a:spcBef>
                    <a:spcPts val="600"/>
                  </a:spcBef>
                  <a:spcAft>
                    <a:spcPts val="60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cs typeface="Arial"/>
                  <a:sym typeface="Arial"/>
                </a:endParaRPr>
              </a:p>
            </p:txBody>
          </p:sp>
        </mc:Choice>
        <mc:Fallback xmlns="">
          <p:sp>
            <p:nvSpPr>
              <p:cNvPr id="3" name="TextBox 2">
                <a:extLst>
                  <a:ext uri="{FF2B5EF4-FFF2-40B4-BE49-F238E27FC236}">
                    <a16:creationId xmlns:a16="http://schemas.microsoft.com/office/drawing/2014/main" id="{CFCAA0CD-FA8A-DEE7-4264-F735795065A6}"/>
                  </a:ext>
                </a:extLst>
              </p:cNvPr>
              <p:cNvSpPr txBox="1">
                <a:spLocks noRot="1" noChangeAspect="1" noMove="1" noResize="1" noEditPoints="1" noAdjustHandles="1" noChangeArrowheads="1" noChangeShapeType="1" noTextEdit="1"/>
              </p:cNvSpPr>
              <p:nvPr/>
            </p:nvSpPr>
            <p:spPr>
              <a:xfrm>
                <a:off x="535783" y="971550"/>
                <a:ext cx="7558086" cy="2594878"/>
              </a:xfrm>
              <a:prstGeom prst="rect">
                <a:avLst/>
              </a:prstGeom>
              <a:blipFill>
                <a:blip r:embed="rId2"/>
                <a:stretch>
                  <a:fillRect l="-242" r="-24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66BD0B6-8581-74A0-9827-C8378B91FC90}"/>
              </a:ext>
            </a:extLst>
          </p:cNvPr>
          <p:cNvPicPr>
            <a:picLocks noChangeAspect="1"/>
          </p:cNvPicPr>
          <p:nvPr/>
        </p:nvPicPr>
        <p:blipFill>
          <a:blip r:embed="rId3"/>
          <a:stretch>
            <a:fillRect/>
          </a:stretch>
        </p:blipFill>
        <p:spPr>
          <a:xfrm>
            <a:off x="2305538" y="3128399"/>
            <a:ext cx="3907692" cy="1577401"/>
          </a:xfrm>
          <a:prstGeom prst="rect">
            <a:avLst/>
          </a:prstGeom>
        </p:spPr>
      </p:pic>
    </p:spTree>
    <p:extLst>
      <p:ext uri="{BB962C8B-B14F-4D97-AF65-F5344CB8AC3E}">
        <p14:creationId xmlns:p14="http://schemas.microsoft.com/office/powerpoint/2010/main" val="307071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335757" y="387694"/>
            <a:ext cx="7873856" cy="657900"/>
          </a:xfrm>
          <a:prstGeom prst="rect">
            <a:avLst/>
          </a:prstGeom>
        </p:spPr>
        <p:txBody>
          <a:bodyPr spcFirstLastPara="1" wrap="square" lIns="91425" tIns="91425" rIns="91425" bIns="91425" anchor="ctr" anchorCtr="0">
            <a:noAutofit/>
          </a:bodyPr>
          <a:lstStyle/>
          <a:p>
            <a:r>
              <a:rPr lang="en-US" b="1" dirty="0" err="1"/>
              <a:t>Thuật</a:t>
            </a:r>
            <a:r>
              <a:rPr lang="en-US" b="1" dirty="0"/>
              <a:t> </a:t>
            </a:r>
            <a:r>
              <a:rPr lang="en-US" b="1" dirty="0" err="1"/>
              <a:t>toán</a:t>
            </a:r>
            <a:r>
              <a:rPr lang="en-US" b="1" dirty="0"/>
              <a:t> DBSCAN</a:t>
            </a:r>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535783" y="971550"/>
                <a:ext cx="7558086" cy="2942985"/>
              </a:xfrm>
              <a:prstGeom prst="rect">
                <a:avLst/>
              </a:prstGeom>
              <a:noFill/>
            </p:spPr>
            <p:txBody>
              <a:bodyPr wrap="square" rtlCol="0">
                <a:spAutoFit/>
              </a:bodyPr>
              <a:lstStyle/>
              <a:p>
                <a:pPr lvl="0" algn="just">
                  <a:lnSpc>
                    <a:spcPct val="150000"/>
                  </a:lnSpc>
                  <a:defRPr/>
                </a:pPr>
                <a:r>
                  <a:rPr kumimoji="0" lang="en-US" sz="1400" b="0" i="0" u="sng" strike="noStrike" kern="0" cap="none" spc="0" normalizeH="0" baseline="0" noProof="0" dirty="0">
                    <a:ln>
                      <a:noFill/>
                    </a:ln>
                    <a:solidFill>
                      <a:srgbClr val="000000"/>
                    </a:solidFill>
                    <a:effectLst/>
                    <a:uLnTx/>
                    <a:uFillTx/>
                    <a:latin typeface="Manrope" panose="020B0604020202020204" charset="0"/>
                    <a:cs typeface="Arial"/>
                    <a:sym typeface="Arial"/>
                  </a:rPr>
                  <a:t>Định nghĩa 2</a:t>
                </a:r>
                <a:r>
                  <a:rPr kumimoji="0" lang="en-US" sz="1400" b="1" i="0" u="sng" strike="noStrike" kern="0" cap="none" spc="0" normalizeH="0" baseline="0" noProof="0" dirty="0">
                    <a:ln>
                      <a:noFill/>
                    </a:ln>
                    <a:solidFill>
                      <a:srgbClr val="000000"/>
                    </a:solidFill>
                    <a:effectLst/>
                    <a:uLnTx/>
                    <a:uFillTx/>
                    <a:latin typeface="Manrope" panose="020B0604020202020204" charset="0"/>
                    <a:cs typeface="Arial"/>
                    <a:sym typeface="Arial"/>
                  </a:rPr>
                  <a: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lang="en-US" dirty="0"/>
                  <a:t> </a:t>
                </a:r>
                <a:r>
                  <a:rPr lang="en-US" b="1" dirty="0" err="1">
                    <a:latin typeface="Manrope" panose="020B0604020202020204" charset="0"/>
                  </a:rPr>
                  <a:t>Mật</a:t>
                </a:r>
                <a:r>
                  <a:rPr lang="en-US" b="1" dirty="0">
                    <a:latin typeface="Manrope" panose="020B0604020202020204" charset="0"/>
                  </a:rPr>
                  <a:t> </a:t>
                </a:r>
                <a:r>
                  <a:rPr lang="en-US" b="1" dirty="0" err="1">
                    <a:latin typeface="Manrope" panose="020B0604020202020204" charset="0"/>
                  </a:rPr>
                  <a:t>độ</a:t>
                </a:r>
                <a:r>
                  <a:rPr lang="en-US" b="1" dirty="0">
                    <a:latin typeface="Manrope" panose="020B0604020202020204" charset="0"/>
                  </a:rPr>
                  <a:t> - </a:t>
                </a:r>
                <a:r>
                  <a:rPr lang="en-US" b="1" dirty="0" err="1">
                    <a:latin typeface="Manrope" panose="020B0604020202020204" charset="0"/>
                  </a:rPr>
                  <a:t>đến</a:t>
                </a:r>
                <a:r>
                  <a:rPr lang="en-US" b="1" dirty="0">
                    <a:latin typeface="Manrope" panose="020B0604020202020204" charset="0"/>
                  </a:rPr>
                  <a:t> </a:t>
                </a:r>
                <a:r>
                  <a:rPr lang="en-US" b="1" dirty="0" err="1">
                    <a:latin typeface="Manrope" panose="020B0604020202020204" charset="0"/>
                  </a:rPr>
                  <a:t>được</a:t>
                </a:r>
                <a:r>
                  <a:rPr lang="en-US" b="1" dirty="0">
                    <a:latin typeface="Manrope" panose="020B0604020202020204" charset="0"/>
                  </a:rPr>
                  <a:t> </a:t>
                </a:r>
                <a:r>
                  <a:rPr lang="en-US" b="1" dirty="0" err="1">
                    <a:latin typeface="Manrope" panose="020B0604020202020204" charset="0"/>
                  </a:rPr>
                  <a:t>trực</a:t>
                </a:r>
                <a:r>
                  <a:rPr lang="en-US" b="1" dirty="0">
                    <a:latin typeface="Manrope" panose="020B0604020202020204" charset="0"/>
                  </a:rPr>
                  <a:t> </a:t>
                </a:r>
                <a:r>
                  <a:rPr lang="en-US" b="1" dirty="0" err="1">
                    <a:latin typeface="Manrope" panose="020B0604020202020204" charset="0"/>
                  </a:rPr>
                  <a:t>tiếp</a:t>
                </a:r>
                <a:r>
                  <a:rPr lang="en-US" b="1" dirty="0">
                    <a:latin typeface="Manrope" panose="020B0604020202020204" charset="0"/>
                  </a:rPr>
                  <a:t> (hay </a:t>
                </a:r>
                <a:r>
                  <a:rPr lang="en-US" b="1" dirty="0" err="1">
                    <a:latin typeface="Manrope" panose="020B0604020202020204" charset="0"/>
                  </a:rPr>
                  <a:t>Khả</a:t>
                </a:r>
                <a:r>
                  <a:rPr lang="en-US" b="1" dirty="0">
                    <a:latin typeface="Manrope" panose="020B0604020202020204" charset="0"/>
                  </a:rPr>
                  <a:t> </a:t>
                </a:r>
                <a:r>
                  <a:rPr lang="en-US" b="1" dirty="0" err="1">
                    <a:latin typeface="Manrope" panose="020B0604020202020204" charset="0"/>
                  </a:rPr>
                  <a:t>năng</a:t>
                </a:r>
                <a:r>
                  <a:rPr lang="en-US" b="1" dirty="0">
                    <a:latin typeface="Manrope" panose="020B0604020202020204" charset="0"/>
                  </a:rPr>
                  <a:t> </a:t>
                </a:r>
                <a:r>
                  <a:rPr lang="en-US" b="1" dirty="0" err="1">
                    <a:latin typeface="Manrope" panose="020B0604020202020204" charset="0"/>
                  </a:rPr>
                  <a:t>tiếp</a:t>
                </a:r>
                <a:r>
                  <a:rPr lang="en-US" b="1" dirty="0">
                    <a:latin typeface="Manrope" panose="020B0604020202020204" charset="0"/>
                  </a:rPr>
                  <a:t> </a:t>
                </a:r>
                <a:r>
                  <a:rPr lang="en-US" b="1" dirty="0" err="1">
                    <a:latin typeface="Manrope" panose="020B0604020202020204" charset="0"/>
                  </a:rPr>
                  <a:t>cận</a:t>
                </a:r>
                <a:r>
                  <a:rPr lang="en-US" b="1" dirty="0">
                    <a:latin typeface="Manrope" panose="020B0604020202020204" charset="0"/>
                  </a:rPr>
                  <a:t> </a:t>
                </a:r>
                <a:r>
                  <a:rPr lang="en-US" b="1" dirty="0" err="1">
                    <a:latin typeface="Manrope" panose="020B0604020202020204" charset="0"/>
                  </a:rPr>
                  <a:t>trực</a:t>
                </a:r>
                <a:r>
                  <a:rPr lang="en-US" b="1" dirty="0">
                    <a:latin typeface="Manrope" panose="020B0604020202020204" charset="0"/>
                  </a:rPr>
                  <a:t> </a:t>
                </a:r>
                <a:r>
                  <a:rPr lang="en-US" b="1" dirty="0" err="1">
                    <a:latin typeface="Manrope" panose="020B0604020202020204" charset="0"/>
                  </a:rPr>
                  <a:t>tiếp</a:t>
                </a:r>
                <a:r>
                  <a:rPr lang="en-US" b="1" dirty="0">
                    <a:latin typeface="Manrope" panose="020B0604020202020204" charset="0"/>
                  </a:rPr>
                  <a:t> </a:t>
                </a:r>
                <a:r>
                  <a:rPr lang="en-US" b="1" dirty="0" err="1">
                    <a:latin typeface="Manrope" panose="020B0604020202020204" charset="0"/>
                  </a:rPr>
                  <a:t>mật</a:t>
                </a:r>
                <a:r>
                  <a:rPr lang="en-US" b="1" dirty="0">
                    <a:latin typeface="Manrope" panose="020B0604020202020204" charset="0"/>
                  </a:rPr>
                  <a:t> </a:t>
                </a:r>
                <a:r>
                  <a:rPr lang="en-US" b="1" dirty="0" err="1">
                    <a:latin typeface="Manrope" panose="020B0604020202020204" charset="0"/>
                  </a:rPr>
                  <a:t>độ</a:t>
                </a:r>
                <a:r>
                  <a:rPr lang="en-US" b="1" dirty="0">
                    <a:latin typeface="Manrope" panose="020B0604020202020204" charset="0"/>
                  </a:rPr>
                  <a:t>) </a:t>
                </a: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a:t>
                </a:r>
                <a:r>
                  <a:rPr kumimoji="0" lang="en-US" sz="1400" b="1" i="1" u="none" strike="noStrike" kern="0" cap="none" spc="0" normalizeH="0" baseline="0" noProof="0" dirty="0">
                    <a:ln>
                      <a:noFill/>
                    </a:ln>
                    <a:solidFill>
                      <a:srgbClr val="000000"/>
                    </a:solidFill>
                    <a:effectLst/>
                    <a:uLnTx/>
                    <a:uFillTx/>
                    <a:latin typeface="Manrope" panose="020B0604020202020204" charset="0"/>
                    <a:cs typeface="Arial"/>
                    <a:sym typeface="Arial"/>
                  </a:rPr>
                  <a:t>directly density-reachable</a:t>
                </a: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đề cập tới việc một điểm có thể tiếp cận trực tiếp tới một điểm dữ liệu khác. Cụ thể là một điểm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được coi là có thể tiếp cận trực tiếp bởi điểm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tương ứng với tham số epsilon và minPts nếu như nó thoả mãn hai điều kiện:</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nằm trong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vùng lân cận epsilon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của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sSub>
                      <m:sSub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𝑁</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𝑒𝑝𝑠</m:t>
                        </m:r>
                      </m:sub>
                    </m:s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oMath>
                </a14:m>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Số lượng các điểm dữ liệu nằm trong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vùng lân cận epsilon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của</a:t>
                </a:r>
                <a14:m>
                  <m:oMath xmlns:m="http://schemas.openxmlformats.org/officeDocument/2006/math">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sym typeface="Arial"/>
                      </a:rPr>
                      <m:t> </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tối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thiểu là minPts: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sSub>
                      <m:sSub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𝑁</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𝑒𝑝𝑠</m:t>
                        </m:r>
                      </m:sub>
                    </m:s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r>
                      <m:rPr>
                        <m:nor/>
                      </m:rPr>
                      <a:rPr kumimoji="0" lang="en-US" sz="1400" b="0" i="0" u="none" strike="noStrike" kern="0" cap="none" spc="0" normalizeH="0" baseline="0" noProof="0">
                        <a:ln>
                          <a:noFill/>
                        </a:ln>
                        <a:solidFill>
                          <a:srgbClr val="000000"/>
                        </a:solidFill>
                        <a:effectLst/>
                        <a:uLnTx/>
                        <a:uFillTx/>
                        <a:latin typeface="Manrope" panose="020B0604020202020204" charset="0"/>
                        <a:cs typeface="Arial"/>
                        <a:sym typeface="Arial"/>
                      </a:rPr>
                      <m:t>minPts</m:t>
                    </m:r>
                  </m:oMath>
                </a14:m>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endParaRPr>
              </a:p>
              <a:p>
                <a:pPr marL="0" marR="0" lvl="0" indent="0" algn="l" defTabSz="914400" rtl="0" eaLnBrk="1" fontAlgn="auto" latinLnBrk="0" hangingPunct="1">
                  <a:lnSpc>
                    <a:spcPct val="100000"/>
                  </a:lnSpc>
                  <a:spcBef>
                    <a:spcPts val="600"/>
                  </a:spcBef>
                  <a:spcAft>
                    <a:spcPts val="60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cs typeface="Arial"/>
                  <a:sym typeface="Arial"/>
                </a:endParaRPr>
              </a:p>
            </p:txBody>
          </p:sp>
        </mc:Choice>
        <mc:Fallback>
          <p:sp>
            <p:nvSpPr>
              <p:cNvPr id="4" name="TextBox 3"/>
              <p:cNvSpPr txBox="1">
                <a:spLocks noRot="1" noChangeAspect="1" noMove="1" noResize="1" noEditPoints="1" noAdjustHandles="1" noChangeArrowheads="1" noChangeShapeType="1" noTextEdit="1"/>
              </p:cNvSpPr>
              <p:nvPr/>
            </p:nvSpPr>
            <p:spPr>
              <a:xfrm>
                <a:off x="535783" y="971550"/>
                <a:ext cx="7558086" cy="2942985"/>
              </a:xfrm>
              <a:prstGeom prst="rect">
                <a:avLst/>
              </a:prstGeom>
              <a:blipFill>
                <a:blip r:embed="rId3"/>
                <a:stretch>
                  <a:fillRect l="-242" r="-24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F9C8AC3-D897-1216-77E2-85C09C3CFAFA}"/>
              </a:ext>
            </a:extLst>
          </p:cNvPr>
          <p:cNvPicPr>
            <a:picLocks noChangeAspect="1"/>
          </p:cNvPicPr>
          <p:nvPr/>
        </p:nvPicPr>
        <p:blipFill>
          <a:blip r:embed="rId4"/>
          <a:stretch>
            <a:fillRect/>
          </a:stretch>
        </p:blipFill>
        <p:spPr>
          <a:xfrm>
            <a:off x="2829169" y="3374462"/>
            <a:ext cx="3337170" cy="1569327"/>
          </a:xfrm>
          <a:prstGeom prst="rect">
            <a:avLst/>
          </a:prstGeom>
        </p:spPr>
      </p:pic>
    </p:spTree>
    <p:extLst>
      <p:ext uri="{BB962C8B-B14F-4D97-AF65-F5344CB8AC3E}">
        <p14:creationId xmlns:p14="http://schemas.microsoft.com/office/powerpoint/2010/main" val="1433166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1273-6CB2-4168-EDF1-5D299106819E}"/>
              </a:ext>
            </a:extLst>
          </p:cNvPr>
          <p:cNvSpPr>
            <a:spLocks noGrp="1"/>
          </p:cNvSpPr>
          <p:nvPr>
            <p:ph type="title"/>
          </p:nvPr>
        </p:nvSpPr>
        <p:spPr>
          <a:xfrm flipH="1">
            <a:off x="719926" y="328284"/>
            <a:ext cx="7704000" cy="657900"/>
          </a:xfrm>
        </p:spPr>
        <p:txBody>
          <a:bodyPr/>
          <a:lstStyle/>
          <a:p>
            <a:r>
              <a:rPr lang="en-US" b="1" dirty="0" err="1"/>
              <a:t>Thuật</a:t>
            </a:r>
            <a:r>
              <a:rPr lang="en-US" b="1" dirty="0"/>
              <a:t> </a:t>
            </a:r>
            <a:r>
              <a:rPr lang="en-US" b="1" dirty="0" err="1"/>
              <a:t>toán</a:t>
            </a:r>
            <a:r>
              <a:rPr lang="en-US" b="1" dirty="0"/>
              <a:t> DBSCAN</a:t>
            </a:r>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916B857-B259-6112-ED46-0091BFD2E5D7}"/>
                  </a:ext>
                </a:extLst>
              </p:cNvPr>
              <p:cNvSpPr txBox="1"/>
              <p:nvPr/>
            </p:nvSpPr>
            <p:spPr>
              <a:xfrm>
                <a:off x="719927" y="884583"/>
                <a:ext cx="7703999" cy="1924758"/>
              </a:xfrm>
              <a:prstGeom prst="rect">
                <a:avLst/>
              </a:prstGeom>
              <a:noFill/>
            </p:spPr>
            <p:txBody>
              <a:bodyPr wrap="square" rtlCol="0">
                <a:spAutoFit/>
              </a:bodyPr>
              <a:lstStyle/>
              <a:p>
                <a:pPr lvl="0">
                  <a:lnSpc>
                    <a:spcPct val="150000"/>
                  </a:lnSpc>
                  <a:defRPr/>
                </a:pPr>
                <a:r>
                  <a:rPr kumimoji="0" lang="en-US" sz="1400" b="0" i="0" u="sng" strike="noStrike" kern="0" cap="none" spc="0" normalizeH="0" baseline="0" noProof="0" dirty="0">
                    <a:ln>
                      <a:noFill/>
                    </a:ln>
                    <a:solidFill>
                      <a:srgbClr val="000000"/>
                    </a:solidFill>
                    <a:effectLst/>
                    <a:uLnTx/>
                    <a:uFillTx/>
                    <a:latin typeface="Manrope" panose="020B0604020202020204" charset="0"/>
                    <a:cs typeface="Arial"/>
                    <a:sym typeface="Arial"/>
                  </a:rPr>
                  <a:t>Định nghĩa 3</a:t>
                </a:r>
                <a:r>
                  <a:rPr kumimoji="0" lang="en-US" sz="1400" b="1" i="0" u="sng" strike="noStrike" kern="0" cap="none" spc="0" normalizeH="0" baseline="0" noProof="0" dirty="0">
                    <a:ln>
                      <a:noFill/>
                    </a:ln>
                    <a:solidFill>
                      <a:srgbClr val="000000"/>
                    </a:solidFill>
                    <a:effectLst/>
                    <a:uLnTx/>
                    <a:uFillTx/>
                    <a:latin typeface="Manrope" panose="020B0604020202020204" charset="0"/>
                    <a:cs typeface="Arial"/>
                    <a:sym typeface="Arial"/>
                  </a:rPr>
                  <a: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lang="en-US" b="1" dirty="0" err="1">
                    <a:solidFill>
                      <a:srgbClr val="333333"/>
                    </a:solidFill>
                    <a:latin typeface="Manrope" panose="020B0604020202020204" charset="0"/>
                    <a:ea typeface="Calibri" panose="020F0502020204030204" pitchFamily="34" charset="0"/>
                  </a:rPr>
                  <a:t>Mật</a:t>
                </a:r>
                <a:r>
                  <a:rPr lang="en-US" b="1" dirty="0">
                    <a:solidFill>
                      <a:srgbClr val="333333"/>
                    </a:solidFill>
                    <a:latin typeface="Manrope" panose="020B0604020202020204" charset="0"/>
                    <a:ea typeface="Calibri" panose="020F0502020204030204" pitchFamily="34" charset="0"/>
                  </a:rPr>
                  <a:t> </a:t>
                </a:r>
                <a:r>
                  <a:rPr lang="en-US" b="1" dirty="0" err="1">
                    <a:solidFill>
                      <a:srgbClr val="333333"/>
                    </a:solidFill>
                    <a:latin typeface="Manrope" panose="020B0604020202020204" charset="0"/>
                    <a:ea typeface="Calibri" panose="020F0502020204030204" pitchFamily="34" charset="0"/>
                  </a:rPr>
                  <a:t>độ</a:t>
                </a:r>
                <a:r>
                  <a:rPr lang="en-US" b="1" dirty="0">
                    <a:solidFill>
                      <a:srgbClr val="333333"/>
                    </a:solidFill>
                    <a:latin typeface="Manrope" panose="020B0604020202020204" charset="0"/>
                    <a:ea typeface="Calibri" panose="020F0502020204030204" pitchFamily="34" charset="0"/>
                  </a:rPr>
                  <a:t> - </a:t>
                </a:r>
                <a:r>
                  <a:rPr lang="en-US" b="1" dirty="0" err="1">
                    <a:solidFill>
                      <a:srgbClr val="333333"/>
                    </a:solidFill>
                    <a:latin typeface="Manrope" panose="020B0604020202020204" charset="0"/>
                    <a:ea typeface="Calibri" panose="020F0502020204030204" pitchFamily="34" charset="0"/>
                  </a:rPr>
                  <a:t>đến</a:t>
                </a:r>
                <a:r>
                  <a:rPr lang="en-US" b="1" dirty="0">
                    <a:solidFill>
                      <a:srgbClr val="333333"/>
                    </a:solidFill>
                    <a:latin typeface="Manrope" panose="020B0604020202020204" charset="0"/>
                    <a:ea typeface="Calibri" panose="020F0502020204030204" pitchFamily="34" charset="0"/>
                  </a:rPr>
                  <a:t> </a:t>
                </a:r>
                <a:r>
                  <a:rPr lang="en-US" b="1" dirty="0" err="1">
                    <a:solidFill>
                      <a:srgbClr val="333333"/>
                    </a:solidFill>
                    <a:latin typeface="Manrope" panose="020B0604020202020204" charset="0"/>
                    <a:ea typeface="Calibri" panose="020F0502020204030204" pitchFamily="34" charset="0"/>
                  </a:rPr>
                  <a:t>được</a:t>
                </a:r>
                <a:r>
                  <a:rPr lang="en-US" dirty="0">
                    <a:solidFill>
                      <a:srgbClr val="333333"/>
                    </a:solidFill>
                    <a:latin typeface="Manrope" panose="020B0604020202020204" charset="0"/>
                    <a:ea typeface="Calibri" panose="020F0502020204030204" pitchFamily="34" charset="0"/>
                  </a:rPr>
                  <a:t> </a:t>
                </a:r>
                <a:r>
                  <a:rPr lang="en-US" b="1" dirty="0">
                    <a:solidFill>
                      <a:srgbClr val="333333"/>
                    </a:solidFill>
                    <a:latin typeface="Manrope" panose="020B0604020202020204" charset="0"/>
                    <a:ea typeface="Calibri" panose="020F0502020204030204" pitchFamily="34" charset="0"/>
                  </a:rPr>
                  <a:t>(hay </a:t>
                </a:r>
                <a:r>
                  <a:rPr lang="en-US" b="1" dirty="0" err="1">
                    <a:solidFill>
                      <a:srgbClr val="333333"/>
                    </a:solidFill>
                    <a:latin typeface="Manrope" panose="020B0604020202020204" charset="0"/>
                    <a:ea typeface="Calibri" panose="020F0502020204030204" pitchFamily="34" charset="0"/>
                  </a:rPr>
                  <a:t>Khả</a:t>
                </a:r>
                <a:r>
                  <a:rPr lang="en-US" b="1" dirty="0">
                    <a:solidFill>
                      <a:srgbClr val="333333"/>
                    </a:solidFill>
                    <a:latin typeface="Manrope" panose="020B0604020202020204" charset="0"/>
                    <a:ea typeface="Calibri" panose="020F0502020204030204" pitchFamily="34" charset="0"/>
                  </a:rPr>
                  <a:t> </a:t>
                </a:r>
                <a:r>
                  <a:rPr lang="en-US" b="1" dirty="0" err="1">
                    <a:solidFill>
                      <a:srgbClr val="333333"/>
                    </a:solidFill>
                    <a:latin typeface="Manrope" panose="020B0604020202020204" charset="0"/>
                    <a:ea typeface="Calibri" panose="020F0502020204030204" pitchFamily="34" charset="0"/>
                  </a:rPr>
                  <a:t>năng</a:t>
                </a:r>
                <a:r>
                  <a:rPr lang="en-US" b="1" dirty="0">
                    <a:solidFill>
                      <a:srgbClr val="333333"/>
                    </a:solidFill>
                    <a:latin typeface="Manrope" panose="020B0604020202020204" charset="0"/>
                    <a:ea typeface="Calibri" panose="020F0502020204030204" pitchFamily="34" charset="0"/>
                  </a:rPr>
                  <a:t> </a:t>
                </a:r>
                <a:r>
                  <a:rPr lang="en-US" b="1" dirty="0" err="1">
                    <a:solidFill>
                      <a:srgbClr val="333333"/>
                    </a:solidFill>
                    <a:latin typeface="Manrope" panose="020B0604020202020204" charset="0"/>
                    <a:ea typeface="Calibri" panose="020F0502020204030204" pitchFamily="34" charset="0"/>
                  </a:rPr>
                  <a:t>tiếp</a:t>
                </a:r>
                <a:r>
                  <a:rPr lang="en-US" b="1" dirty="0">
                    <a:solidFill>
                      <a:srgbClr val="333333"/>
                    </a:solidFill>
                    <a:latin typeface="Manrope" panose="020B0604020202020204" charset="0"/>
                    <a:ea typeface="Calibri" panose="020F0502020204030204" pitchFamily="34" charset="0"/>
                  </a:rPr>
                  <a:t> </a:t>
                </a:r>
                <a:r>
                  <a:rPr lang="en-US" b="1" dirty="0" err="1">
                    <a:solidFill>
                      <a:srgbClr val="333333"/>
                    </a:solidFill>
                    <a:latin typeface="Manrope" panose="020B0604020202020204" charset="0"/>
                    <a:ea typeface="Calibri" panose="020F0502020204030204" pitchFamily="34" charset="0"/>
                  </a:rPr>
                  <a:t>cận</a:t>
                </a:r>
                <a:r>
                  <a:rPr lang="en-US" b="1" dirty="0">
                    <a:solidFill>
                      <a:srgbClr val="333333"/>
                    </a:solidFill>
                    <a:latin typeface="Manrope" panose="020B0604020202020204" charset="0"/>
                    <a:ea typeface="Calibri" panose="020F0502020204030204" pitchFamily="34" charset="0"/>
                  </a:rPr>
                  <a:t> </a:t>
                </a:r>
                <a:r>
                  <a:rPr lang="en-US" b="1" dirty="0" err="1">
                    <a:solidFill>
                      <a:srgbClr val="333333"/>
                    </a:solidFill>
                    <a:latin typeface="Manrope" panose="020B0604020202020204" charset="0"/>
                    <a:ea typeface="Calibri" panose="020F0502020204030204" pitchFamily="34" charset="0"/>
                  </a:rPr>
                  <a:t>mật</a:t>
                </a:r>
                <a:r>
                  <a:rPr lang="en-US" b="1" dirty="0">
                    <a:solidFill>
                      <a:srgbClr val="333333"/>
                    </a:solidFill>
                    <a:latin typeface="Manrope" panose="020B0604020202020204" charset="0"/>
                    <a:ea typeface="Calibri" panose="020F0502020204030204" pitchFamily="34" charset="0"/>
                  </a:rPr>
                  <a:t> </a:t>
                </a:r>
                <a:r>
                  <a:rPr lang="en-US" b="1" dirty="0" err="1">
                    <a:solidFill>
                      <a:srgbClr val="333333"/>
                    </a:solidFill>
                    <a:latin typeface="Manrope" panose="020B0604020202020204" charset="0"/>
                    <a:ea typeface="Calibri" panose="020F0502020204030204" pitchFamily="34" charset="0"/>
                  </a:rPr>
                  <a:t>độ</a:t>
                </a:r>
                <a:r>
                  <a:rPr lang="en-US" b="1" dirty="0">
                    <a:solidFill>
                      <a:srgbClr val="333333"/>
                    </a:solidFill>
                    <a:latin typeface="Manrope" panose="020B0604020202020204" charset="0"/>
                    <a:ea typeface="Calibri" panose="020F0502020204030204" pitchFamily="34" charset="0"/>
                  </a:rPr>
                  <a:t>) </a:t>
                </a: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a:t>
                </a:r>
                <a:r>
                  <a:rPr kumimoji="0" lang="en-US" sz="1400" b="1" i="1" u="none" strike="noStrike" kern="0" cap="none" spc="0" normalizeH="0" baseline="0" noProof="0" dirty="0">
                    <a:ln>
                      <a:noFill/>
                    </a:ln>
                    <a:solidFill>
                      <a:srgbClr val="000000"/>
                    </a:solidFill>
                    <a:effectLst/>
                    <a:uLnTx/>
                    <a:uFillTx/>
                    <a:latin typeface="Manrope" panose="020B0604020202020204" charset="0"/>
                    <a:cs typeface="Arial"/>
                    <a:sym typeface="Arial"/>
                  </a:rPr>
                  <a:t>density-reachable</a:t>
                </a: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liên quan đến cách hình thành một chuỗi liên kết điểm trong cụm. Cụ thể là trong một tập hợp chuỗi điểm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sSub>
                      <m:sSub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𝑖</m:t>
                        </m:r>
                      </m:sub>
                    </m:sSub>
                    <m:sSubSup>
                      <m:sSubSup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ctrlPr>
                      </m:sSubSup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𝑖</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=1</m:t>
                        </m:r>
                      </m:sub>
                      <m:sup>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𝑛</m:t>
                        </m:r>
                      </m:sup>
                    </m:sSubSup>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𝒟</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mà nếu như bất kì một điểm </a:t>
                </a:r>
                <a14:m>
                  <m:oMath xmlns:m="http://schemas.openxmlformats.org/officeDocument/2006/math">
                    <m:sSub>
                      <m:sSub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𝑖</m:t>
                        </m:r>
                      </m:sub>
                    </m:sSub>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nào cũng đều có thể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tiếp cận trực tiếp mật 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(định nghĩa 2) bởi </a:t>
                </a:r>
                <a14:m>
                  <m:oMath xmlns:m="http://schemas.openxmlformats.org/officeDocument/2006/math">
                    <m:sSub>
                      <m:sSub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𝑖</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−1</m:t>
                        </m:r>
                      </m:sub>
                    </m:sSub>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theo tham số epsilon và minPts thì khi đó ta nói điểm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sSub>
                      <m:sSub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𝑛</m:t>
                        </m:r>
                      </m:sub>
                    </m:sSub>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có khả năng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kết nối mật 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tới điểm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m:t>
                    </m:r>
                    <m:sSub>
                      <m:sSub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1</m:t>
                        </m:r>
                      </m:sub>
                    </m:sSub>
                  </m:oMath>
                </a14:m>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p:sp>
            <p:nvSpPr>
              <p:cNvPr id="6" name="TextBox 5">
                <a:extLst>
                  <a:ext uri="{FF2B5EF4-FFF2-40B4-BE49-F238E27FC236}">
                    <a16:creationId xmlns:a16="http://schemas.microsoft.com/office/drawing/2014/main" id="{7916B857-B259-6112-ED46-0091BFD2E5D7}"/>
                  </a:ext>
                </a:extLst>
              </p:cNvPr>
              <p:cNvSpPr txBox="1">
                <a:spLocks noRot="1" noChangeAspect="1" noMove="1" noResize="1" noEditPoints="1" noAdjustHandles="1" noChangeArrowheads="1" noChangeShapeType="1" noTextEdit="1"/>
              </p:cNvSpPr>
              <p:nvPr/>
            </p:nvSpPr>
            <p:spPr>
              <a:xfrm>
                <a:off x="719927" y="884583"/>
                <a:ext cx="7703999" cy="1924758"/>
              </a:xfrm>
              <a:prstGeom prst="rect">
                <a:avLst/>
              </a:prstGeom>
              <a:blipFill>
                <a:blip r:embed="rId2"/>
                <a:stretch>
                  <a:fillRect l="-23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2FA1F82-CDB1-764F-893B-D3A44EA722FA}"/>
              </a:ext>
            </a:extLst>
          </p:cNvPr>
          <p:cNvPicPr>
            <a:picLocks noChangeAspect="1"/>
          </p:cNvPicPr>
          <p:nvPr/>
        </p:nvPicPr>
        <p:blipFill>
          <a:blip r:embed="rId3"/>
          <a:stretch>
            <a:fillRect/>
          </a:stretch>
        </p:blipFill>
        <p:spPr>
          <a:xfrm>
            <a:off x="2258646" y="2753479"/>
            <a:ext cx="4142153" cy="1874205"/>
          </a:xfrm>
          <a:prstGeom prst="rect">
            <a:avLst/>
          </a:prstGeom>
        </p:spPr>
      </p:pic>
    </p:spTree>
    <p:extLst>
      <p:ext uri="{BB962C8B-B14F-4D97-AF65-F5344CB8AC3E}">
        <p14:creationId xmlns:p14="http://schemas.microsoft.com/office/powerpoint/2010/main" val="1701944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3F49-7CE2-A475-8CD8-2156923FC106}"/>
              </a:ext>
            </a:extLst>
          </p:cNvPr>
          <p:cNvSpPr>
            <a:spLocks noGrp="1"/>
          </p:cNvSpPr>
          <p:nvPr>
            <p:ph type="title"/>
          </p:nvPr>
        </p:nvSpPr>
        <p:spPr/>
        <p:txBody>
          <a:bodyPr/>
          <a:lstStyle/>
          <a:p>
            <a:r>
              <a:rPr lang="en-US" b="1" dirty="0" err="1"/>
              <a:t>Thuật</a:t>
            </a:r>
            <a:r>
              <a:rPr lang="en-US" b="1" dirty="0"/>
              <a:t> </a:t>
            </a:r>
            <a:r>
              <a:rPr lang="en-US" b="1" dirty="0" err="1"/>
              <a:t>toán</a:t>
            </a:r>
            <a:r>
              <a:rPr lang="en-US" b="1" dirty="0"/>
              <a:t> DBSCAN</a:t>
            </a:r>
            <a:endParaRPr lang="en-US" dirty="0"/>
          </a:p>
        </p:txBody>
      </p:sp>
      <p:sp>
        <p:nvSpPr>
          <p:cNvPr id="4" name="TextBox 3">
            <a:extLst>
              <a:ext uri="{FF2B5EF4-FFF2-40B4-BE49-F238E27FC236}">
                <a16:creationId xmlns:a16="http://schemas.microsoft.com/office/drawing/2014/main" id="{2FB54594-D39F-1158-A7A3-C31D1C8E85A8}"/>
              </a:ext>
            </a:extLst>
          </p:cNvPr>
          <p:cNvSpPr txBox="1"/>
          <p:nvPr/>
        </p:nvSpPr>
        <p:spPr>
          <a:xfrm>
            <a:off x="445401" y="1095600"/>
            <a:ext cx="8253047" cy="102181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0" i="0" u="sng"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Định</a:t>
            </a:r>
            <a:r>
              <a:rPr kumimoji="0" lang="en-US" sz="1400" b="0" i="0" u="sng"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sng"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nghĩa</a:t>
            </a:r>
            <a:r>
              <a:rPr kumimoji="0" lang="en-US" sz="1400" b="0" i="0" u="sng"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4</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1"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Mật</a:t>
            </a:r>
            <a:r>
              <a:rPr kumimoji="0" lang="en-US" sz="1400" b="1"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1"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độ</a:t>
            </a:r>
            <a:r>
              <a:rPr kumimoji="0" lang="en-US" sz="1400" b="1"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 </a:t>
            </a:r>
            <a:r>
              <a:rPr kumimoji="0" lang="en-US" sz="1400" b="1"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liên</a:t>
            </a:r>
            <a:r>
              <a:rPr kumimoji="0" lang="en-US" sz="1400" b="1"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1"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thông</a:t>
            </a:r>
            <a:r>
              <a:rPr kumimoji="0" lang="en-US" sz="1400" b="1"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(hay </a:t>
            </a:r>
            <a:r>
              <a:rPr kumimoji="0" lang="en-US" sz="1400" b="1"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kết</a:t>
            </a:r>
            <a:r>
              <a:rPr kumimoji="0" lang="en-US" sz="1400" b="1"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1"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nối</a:t>
            </a:r>
            <a:r>
              <a:rPr kumimoji="0" lang="en-US" sz="1400" b="1"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1"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mật</a:t>
            </a:r>
            <a:r>
              <a:rPr kumimoji="0" lang="en-US" sz="1400" b="1"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1"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độ</a:t>
            </a:r>
            <a:r>
              <a:rPr kumimoji="0" lang="en-US" sz="1400" b="1"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(Density - Connected)</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điểm</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1"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p</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là</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mật</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độ</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liên</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thông</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với</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điểm</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1"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q</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theo</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hai</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tham</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số</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epsilon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và</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MinPts</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nếu</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có</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một</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điểm</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1"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o</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sao</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cho</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1"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p</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và</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1"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q</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đều</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là</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mật</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độ</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đến</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được</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kết</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nối</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mật</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độ</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1"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o</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theo</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hai</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tham</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số</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epsilon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và</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MinPts</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p:txBody>
      </p:sp>
      <p:pic>
        <p:nvPicPr>
          <p:cNvPr id="10" name="Picture 9">
            <a:extLst>
              <a:ext uri="{FF2B5EF4-FFF2-40B4-BE49-F238E27FC236}">
                <a16:creationId xmlns:a16="http://schemas.microsoft.com/office/drawing/2014/main" id="{2F13E5E0-B02A-88CB-E8C9-AA1E964ACE1B}"/>
              </a:ext>
            </a:extLst>
          </p:cNvPr>
          <p:cNvPicPr>
            <a:picLocks noChangeAspect="1"/>
          </p:cNvPicPr>
          <p:nvPr/>
        </p:nvPicPr>
        <p:blipFill>
          <a:blip r:embed="rId2"/>
          <a:stretch>
            <a:fillRect/>
          </a:stretch>
        </p:blipFill>
        <p:spPr>
          <a:xfrm>
            <a:off x="2266461" y="2463797"/>
            <a:ext cx="4243753" cy="2033220"/>
          </a:xfrm>
          <a:prstGeom prst="rect">
            <a:avLst/>
          </a:prstGeom>
        </p:spPr>
      </p:pic>
    </p:spTree>
    <p:extLst>
      <p:ext uri="{BB962C8B-B14F-4D97-AF65-F5344CB8AC3E}">
        <p14:creationId xmlns:p14="http://schemas.microsoft.com/office/powerpoint/2010/main" val="775499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08B5-F0B4-73E9-A660-FD77A12FB170}"/>
              </a:ext>
            </a:extLst>
          </p:cNvPr>
          <p:cNvSpPr>
            <a:spLocks noGrp="1"/>
          </p:cNvSpPr>
          <p:nvPr>
            <p:ph type="title"/>
          </p:nvPr>
        </p:nvSpPr>
        <p:spPr/>
        <p:txBody>
          <a:bodyPr/>
          <a:lstStyle/>
          <a:p>
            <a:r>
              <a:rPr lang="en-US" b="1" dirty="0" err="1"/>
              <a:t>Thuật</a:t>
            </a:r>
            <a:r>
              <a:rPr lang="en-US" b="1" dirty="0"/>
              <a:t> </a:t>
            </a:r>
            <a:r>
              <a:rPr lang="en-US" b="1" dirty="0" err="1"/>
              <a:t>toán</a:t>
            </a:r>
            <a:r>
              <a:rPr lang="en-US" b="1" dirty="0"/>
              <a:t> DBSCAN</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0D6CC9-4CDF-5D55-9CD9-9A366E72B027}"/>
                  </a:ext>
                </a:extLst>
              </p:cNvPr>
              <p:cNvSpPr txBox="1"/>
              <p:nvPr/>
            </p:nvSpPr>
            <p:spPr>
              <a:xfrm>
                <a:off x="595142" y="1095600"/>
                <a:ext cx="7220241" cy="1665521"/>
              </a:xfrm>
              <a:prstGeom prst="rect">
                <a:avLst/>
              </a:prstGeom>
              <a:noFill/>
            </p:spPr>
            <p:txBody>
              <a:bodyPr wrap="square" rtlCol="0">
                <a:spAutoFit/>
              </a:bodyPr>
              <a:lstStyle/>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400" b="0" i="0" u="sng"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Định</a:t>
                </a:r>
                <a:r>
                  <a:rPr kumimoji="0" lang="en-US" sz="1400" b="0" i="0" u="sng"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sng"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nghĩa</a:t>
                </a:r>
                <a:r>
                  <a:rPr kumimoji="0" lang="en-US" sz="1400" b="0" i="0" u="sng"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5</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1"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Cụm</a:t>
                </a:r>
                <a:r>
                  <a:rPr kumimoji="0" lang="en-US" sz="1400" b="1"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1"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và</a:t>
                </a:r>
                <a:r>
                  <a:rPr kumimoji="0" lang="en-US" sz="1400" b="1"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1"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nhiễu</a:t>
                </a:r>
                <a:r>
                  <a:rPr kumimoji="0" lang="en-US" sz="1400" b="1"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Cho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một</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tập</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các</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đối</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tượng</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dữ</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liệu</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D</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Một</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tập</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con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C</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khác</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rỗng</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được</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gọi</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là</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một</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cụm</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nếu</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thỏa</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hay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điều</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kiện</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a:t>
                </a:r>
                <a:endParaRPr kumimoji="0" lang="en-US" sz="1400" b="0" i="0" u="none" strike="noStrike" kern="100" cap="none" spc="0" normalizeH="0" baseline="0" noProof="0" dirty="0">
                  <a:ln>
                    <a:noFill/>
                  </a:ln>
                  <a:solidFill>
                    <a:srgbClr val="000000"/>
                  </a:solidFill>
                  <a:effectLst/>
                  <a:uLnTx/>
                  <a:uFillTx/>
                  <a:latin typeface="Manrope" panose="020B0604020202020204" charset="0"/>
                  <a:ea typeface="Calibri" panose="020F0502020204030204" pitchFamily="34" charset="0"/>
                  <a:cs typeface="Times New Roman" panose="02020603050405020304" pitchFamily="18" charset="0"/>
                  <a:sym typeface="Arial"/>
                </a:endParaRPr>
              </a:p>
              <a:p>
                <a:pPr marL="342900" marR="0" lvl="0" indent="-342900" algn="just" defTabSz="914400" rtl="0" eaLnBrk="1" fontAlgn="auto" latinLnBrk="0" hangingPunct="1">
                  <a:lnSpc>
                    <a:spcPct val="107000"/>
                  </a:lnSpc>
                  <a:spcBef>
                    <a:spcPts val="0"/>
                  </a:spcBef>
                  <a:spcAft>
                    <a:spcPts val="0"/>
                  </a:spcAft>
                  <a:buClr>
                    <a:srgbClr val="000000"/>
                  </a:buClr>
                  <a:buSzTx/>
                  <a:buFont typeface="+mj-lt"/>
                  <a:buAutoNum type="arabicPeriod"/>
                  <a:tabLst/>
                  <a:defRPr/>
                </a:pP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Cực</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đại</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Với</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14:m>
                  <m:oMath xmlns:m="http://schemas.openxmlformats.org/officeDocument/2006/math">
                    <m:r>
                      <a:rPr kumimoji="0" lang="en-US" sz="1400" b="0" i="1" u="none" strike="noStrike" kern="100" cap="none" spc="0" normalizeH="0" baseline="0" noProof="0">
                        <a:ln>
                          <a:noFill/>
                        </a:ln>
                        <a:solidFill>
                          <a:srgbClr val="333333"/>
                        </a:solidFill>
                        <a:effectLst/>
                        <a:uLnTx/>
                        <a:uFillTx/>
                        <a:latin typeface="Cambria Math" panose="02040503050406030204" pitchFamily="18" charset="0"/>
                        <a:ea typeface="Calibri" panose="020F0502020204030204" pitchFamily="34" charset="0"/>
                        <a:cs typeface="Segoe UI" panose="020B0502040204020203" pitchFamily="34" charset="0"/>
                        <a:sym typeface="Arial"/>
                      </a:rPr>
                      <m:t>∀</m:t>
                    </m:r>
                  </m:oMath>
                </a14:m>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p, q</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14:m>
                  <m:oMath xmlns:m="http://schemas.openxmlformats.org/officeDocument/2006/math">
                    <m:r>
                      <a:rPr kumimoji="0" lang="en-US" sz="1400" b="0" i="1" u="none" strike="noStrike" kern="100" cap="none" spc="0" normalizeH="0" baseline="0" noProof="0">
                        <a:ln>
                          <a:noFill/>
                        </a:ln>
                        <a:solidFill>
                          <a:srgbClr val="333333"/>
                        </a:solidFill>
                        <a:effectLst/>
                        <a:uLnTx/>
                        <a:uFillTx/>
                        <a:latin typeface="Cambria Math" panose="02040503050406030204" pitchFamily="18" charset="0"/>
                        <a:ea typeface="Times New Roman" panose="02020603050405020304" pitchFamily="18" charset="0"/>
                        <a:cs typeface="Segoe UI" panose="020B0502040204020203" pitchFamily="34" charset="0"/>
                        <a:sym typeface="Arial"/>
                      </a:rPr>
                      <m:t>∈</m:t>
                    </m:r>
                  </m:oMath>
                </a14:m>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D</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nếu</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p</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14:m>
                  <m:oMath xmlns:m="http://schemas.openxmlformats.org/officeDocument/2006/math">
                    <m:r>
                      <a:rPr kumimoji="0" lang="en-US" sz="1400" b="0" i="1" u="none" strike="noStrike" kern="100" cap="none" spc="0" normalizeH="0" baseline="0" noProof="0">
                        <a:ln>
                          <a:noFill/>
                        </a:ln>
                        <a:solidFill>
                          <a:srgbClr val="333333"/>
                        </a:solidFill>
                        <a:effectLst/>
                        <a:uLnTx/>
                        <a:uFillTx/>
                        <a:latin typeface="Cambria Math" panose="02040503050406030204" pitchFamily="18" charset="0"/>
                        <a:ea typeface="Times New Roman" panose="02020603050405020304" pitchFamily="18" charset="0"/>
                        <a:cs typeface="Segoe UI" panose="020B0502040204020203" pitchFamily="34" charset="0"/>
                        <a:sym typeface="Arial"/>
                      </a:rPr>
                      <m:t>∈</m:t>
                    </m:r>
                  </m:oMath>
                </a14:m>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C</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và</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q</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là</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mật</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độ</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đến</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được</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p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theo</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epsilon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và</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MinPts</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thì</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q</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14:m>
                  <m:oMath xmlns:m="http://schemas.openxmlformats.org/officeDocument/2006/math">
                    <m:r>
                      <a:rPr kumimoji="0" lang="en-US" sz="1400" b="0" i="1" u="none" strike="noStrike" kern="100" cap="none" spc="0" normalizeH="0" baseline="0" noProof="0">
                        <a:ln>
                          <a:noFill/>
                        </a:ln>
                        <a:solidFill>
                          <a:srgbClr val="333333"/>
                        </a:solidFill>
                        <a:effectLst/>
                        <a:uLnTx/>
                        <a:uFillTx/>
                        <a:latin typeface="Cambria Math" panose="02040503050406030204" pitchFamily="18" charset="0"/>
                        <a:ea typeface="Times New Roman" panose="02020603050405020304" pitchFamily="18" charset="0"/>
                        <a:cs typeface="Segoe UI" panose="020B0502040204020203" pitchFamily="34" charset="0"/>
                        <a:sym typeface="Arial"/>
                      </a:rPr>
                      <m:t>∈</m:t>
                    </m:r>
                  </m:oMath>
                </a14:m>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C</a:t>
                </a:r>
                <a:endParaRPr kumimoji="0" lang="en-US" sz="1400" b="0" i="0" u="none" strike="noStrike" kern="100" cap="none" spc="0" normalizeH="0" baseline="0" noProof="0" dirty="0">
                  <a:ln>
                    <a:noFill/>
                  </a:ln>
                  <a:solidFill>
                    <a:srgbClr val="000000"/>
                  </a:solidFill>
                  <a:effectLst/>
                  <a:uLnTx/>
                  <a:uFillTx/>
                  <a:latin typeface="Manrope" panose="020B0604020202020204" charset="0"/>
                  <a:ea typeface="Calibri" panose="020F0502020204030204" pitchFamily="34" charset="0"/>
                  <a:cs typeface="Times New Roman" panose="02020603050405020304" pitchFamily="18" charset="0"/>
                  <a:sym typeface="Arial"/>
                </a:endParaRPr>
              </a:p>
              <a:p>
                <a:pPr marL="342900" marR="0" lvl="0" indent="-342900" algn="just" defTabSz="914400" rtl="0" eaLnBrk="1" fontAlgn="auto" latinLnBrk="0" hangingPunct="1">
                  <a:lnSpc>
                    <a:spcPct val="107000"/>
                  </a:lnSpc>
                  <a:spcBef>
                    <a:spcPts val="0"/>
                  </a:spcBef>
                  <a:spcAft>
                    <a:spcPts val="800"/>
                  </a:spcAft>
                  <a:buClr>
                    <a:srgbClr val="000000"/>
                  </a:buClr>
                  <a:buSzTx/>
                  <a:buFont typeface="+mj-lt"/>
                  <a:buAutoNum type="arabicPeriod"/>
                  <a:tabLst/>
                  <a:defRPr/>
                </a:pP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Với</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Calibri" panose="020F0502020204030204" pitchFamily="34" charset="0"/>
                    <a:cs typeface="Times New Roman" panose="02020603050405020304" pitchFamily="18" charset="0"/>
                    <a:sym typeface="Arial"/>
                  </a:rPr>
                  <a:t> </a:t>
                </a:r>
                <a14:m>
                  <m:oMath xmlns:m="http://schemas.openxmlformats.org/officeDocument/2006/math">
                    <m:r>
                      <a:rPr kumimoji="0" lang="en-US" sz="1400" b="0" i="1" u="none" strike="noStrike" kern="100" cap="none" spc="0" normalizeH="0" baseline="0" noProof="0">
                        <a:ln>
                          <a:noFill/>
                        </a:ln>
                        <a:solidFill>
                          <a:srgbClr val="333333"/>
                        </a:solidFill>
                        <a:effectLst/>
                        <a:uLnTx/>
                        <a:uFillTx/>
                        <a:latin typeface="Cambria Math" panose="02040503050406030204" pitchFamily="18" charset="0"/>
                        <a:ea typeface="Calibri" panose="020F0502020204030204" pitchFamily="34" charset="0"/>
                        <a:cs typeface="Segoe UI" panose="020B0502040204020203" pitchFamily="34" charset="0"/>
                        <a:sym typeface="Arial"/>
                      </a:rPr>
                      <m:t>∀</m:t>
                    </m:r>
                  </m:oMath>
                </a14:m>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p, q</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14:m>
                  <m:oMath xmlns:m="http://schemas.openxmlformats.org/officeDocument/2006/math">
                    <m:r>
                      <a:rPr kumimoji="0" lang="en-US" sz="1400" b="0" i="1" u="none" strike="noStrike" kern="100" cap="none" spc="0" normalizeH="0" baseline="0" noProof="0">
                        <a:ln>
                          <a:noFill/>
                        </a:ln>
                        <a:solidFill>
                          <a:srgbClr val="333333"/>
                        </a:solidFill>
                        <a:effectLst/>
                        <a:uLnTx/>
                        <a:uFillTx/>
                        <a:latin typeface="Cambria Math" panose="02040503050406030204" pitchFamily="18" charset="0"/>
                        <a:ea typeface="Times New Roman" panose="02020603050405020304" pitchFamily="18" charset="0"/>
                        <a:cs typeface="Segoe UI" panose="020B0502040204020203" pitchFamily="34" charset="0"/>
                        <a:sym typeface="Arial"/>
                      </a:rPr>
                      <m:t>∈</m:t>
                    </m:r>
                  </m:oMath>
                </a14:m>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C, p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là</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mật</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độ</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liên</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thông</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với</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1"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q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theo</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epsilon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và</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 </a:t>
                </a:r>
                <a:r>
                  <a:rPr kumimoji="0" lang="en-US" sz="1400" b="0" i="0" u="none" strike="noStrike" kern="100" cap="none" spc="0" normalizeH="0" baseline="0" noProof="0" dirty="0" err="1">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MinPts</a:t>
                </a:r>
                <a:r>
                  <a:rPr kumimoji="0" lang="en-US" sz="1400" b="0" i="0" u="none" strike="noStrike" kern="100" cap="none" spc="0" normalizeH="0" baseline="0" noProof="0" dirty="0">
                    <a:ln>
                      <a:noFill/>
                    </a:ln>
                    <a:solidFill>
                      <a:srgbClr val="333333"/>
                    </a:solidFill>
                    <a:effectLst/>
                    <a:uLnTx/>
                    <a:uFillTx/>
                    <a:latin typeface="Manrope" panose="020B0604020202020204" charset="0"/>
                    <a:ea typeface="Times New Roman" panose="02020603050405020304" pitchFamily="18" charset="0"/>
                    <a:cs typeface="Times New Roman" panose="02020603050405020304" pitchFamily="18" charset="0"/>
                    <a:sym typeface="Arial"/>
                  </a:rPr>
                  <a:t>.</a:t>
                </a:r>
                <a:endParaRPr kumimoji="0" lang="en-US" sz="1400" b="0" i="0" u="none" strike="noStrike" kern="100" cap="none" spc="0" normalizeH="0" baseline="0" noProof="0" dirty="0">
                  <a:ln>
                    <a:noFill/>
                  </a:ln>
                  <a:solidFill>
                    <a:srgbClr val="000000"/>
                  </a:solidFill>
                  <a:effectLst/>
                  <a:uLnTx/>
                  <a:uFillTx/>
                  <a:latin typeface="Manrope" panose="020B0604020202020204" charset="0"/>
                  <a:ea typeface="Calibri" panose="020F0502020204030204" pitchFamily="34"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Mọi</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đối</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tượng</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không</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thuộc</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cụm</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nào</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cả</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thì</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gọi</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là</a:t>
                </a:r>
                <a:r>
                  <a:rPr kumimoji="0" lang="en-US" sz="1400" b="0" i="0" u="none" strike="noStrike" kern="0" cap="none" spc="0" normalizeH="0" baseline="0" noProof="0" dirty="0">
                    <a:ln>
                      <a:noFill/>
                    </a:ln>
                    <a:solidFill>
                      <a:srgbClr val="333333"/>
                    </a:solidFill>
                    <a:effectLst/>
                    <a:uLnTx/>
                    <a:uFillTx/>
                    <a:latin typeface="Manrope" panose="020B0604020202020204" charset="0"/>
                    <a:ea typeface="Calibri" panose="020F0502020204030204" pitchFamily="34" charset="0"/>
                    <a:cs typeface="Arial"/>
                    <a:sym typeface="Arial"/>
                  </a:rPr>
                  <a:t> </a:t>
                </a:r>
                <a:r>
                  <a:rPr kumimoji="0" lang="en-US" sz="1400" b="0" i="0" u="none" strike="noStrike" kern="0" cap="none" spc="0" normalizeH="0" baseline="0" noProof="0" dirty="0" err="1">
                    <a:ln>
                      <a:noFill/>
                    </a:ln>
                    <a:solidFill>
                      <a:srgbClr val="333333"/>
                    </a:solidFill>
                    <a:effectLst/>
                    <a:uLnTx/>
                    <a:uFillTx/>
                    <a:latin typeface="Manrope" panose="020B0604020202020204" charset="0"/>
                    <a:ea typeface="Calibri" panose="020F0502020204030204" pitchFamily="34" charset="0"/>
                    <a:cs typeface="Arial"/>
                    <a:sym typeface="Arial"/>
                  </a:rPr>
                  <a:t>nhiễu</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p:txBody>
          </p:sp>
        </mc:Choice>
        <mc:Fallback xmlns="">
          <p:sp>
            <p:nvSpPr>
              <p:cNvPr id="5" name="TextBox 4">
                <a:extLst>
                  <a:ext uri="{FF2B5EF4-FFF2-40B4-BE49-F238E27FC236}">
                    <a16:creationId xmlns:a16="http://schemas.microsoft.com/office/drawing/2014/main" id="{240D6CC9-4CDF-5D55-9CD9-9A366E72B027}"/>
                  </a:ext>
                </a:extLst>
              </p:cNvPr>
              <p:cNvSpPr txBox="1">
                <a:spLocks noRot="1" noChangeAspect="1" noMove="1" noResize="1" noEditPoints="1" noAdjustHandles="1" noChangeArrowheads="1" noChangeShapeType="1" noTextEdit="1"/>
              </p:cNvSpPr>
              <p:nvPr/>
            </p:nvSpPr>
            <p:spPr>
              <a:xfrm>
                <a:off x="595142" y="1095600"/>
                <a:ext cx="7220241" cy="1665521"/>
              </a:xfrm>
              <a:prstGeom prst="rect">
                <a:avLst/>
              </a:prstGeom>
              <a:blipFill>
                <a:blip r:embed="rId2"/>
                <a:stretch>
                  <a:fillRect l="-507" t="-366" r="-253" b="-293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E2CB13B-F918-94CC-ED61-2808C1159B66}"/>
              </a:ext>
            </a:extLst>
          </p:cNvPr>
          <p:cNvPicPr>
            <a:picLocks noChangeAspect="1"/>
          </p:cNvPicPr>
          <p:nvPr/>
        </p:nvPicPr>
        <p:blipFill>
          <a:blip r:embed="rId3"/>
          <a:stretch>
            <a:fillRect/>
          </a:stretch>
        </p:blipFill>
        <p:spPr>
          <a:xfrm>
            <a:off x="2258646" y="2823739"/>
            <a:ext cx="4228122" cy="1882061"/>
          </a:xfrm>
          <a:prstGeom prst="rect">
            <a:avLst/>
          </a:prstGeom>
        </p:spPr>
      </p:pic>
    </p:spTree>
    <p:extLst>
      <p:ext uri="{BB962C8B-B14F-4D97-AF65-F5344CB8AC3E}">
        <p14:creationId xmlns:p14="http://schemas.microsoft.com/office/powerpoint/2010/main" val="7996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9"/>
          <p:cNvSpPr txBox="1">
            <a:spLocks noGrp="1"/>
          </p:cNvSpPr>
          <p:nvPr>
            <p:ph type="title" idx="15"/>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NỘI DUNG</a:t>
            </a:r>
            <a:endParaRPr b="1" dirty="0">
              <a:solidFill>
                <a:schemeClr val="tx1"/>
              </a:solidFill>
            </a:endParaRPr>
          </a:p>
        </p:txBody>
      </p:sp>
      <p:sp>
        <p:nvSpPr>
          <p:cNvPr id="573" name="Google Shape;573;p59"/>
          <p:cNvSpPr txBox="1">
            <a:spLocks noGrp="1"/>
          </p:cNvSpPr>
          <p:nvPr>
            <p:ph type="title"/>
          </p:nvPr>
        </p:nvSpPr>
        <p:spPr>
          <a:xfrm>
            <a:off x="732775" y="2632300"/>
            <a:ext cx="1836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tx1"/>
                </a:solidFill>
              </a:rPr>
              <a:t>GIỚI THIỆU CHUNG </a:t>
            </a:r>
            <a:endParaRPr dirty="0">
              <a:solidFill>
                <a:schemeClr val="tx1"/>
              </a:solidFill>
            </a:endParaRPr>
          </a:p>
        </p:txBody>
      </p:sp>
      <p:sp>
        <p:nvSpPr>
          <p:cNvPr id="575" name="Google Shape;575;p59"/>
          <p:cNvSpPr txBox="1">
            <a:spLocks noGrp="1"/>
          </p:cNvSpPr>
          <p:nvPr>
            <p:ph type="title" idx="7"/>
          </p:nvPr>
        </p:nvSpPr>
        <p:spPr>
          <a:xfrm>
            <a:off x="6575200" y="2632300"/>
            <a:ext cx="1836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THỰC HÀNH</a:t>
            </a:r>
            <a:br>
              <a:rPr lang="en" dirty="0">
                <a:solidFill>
                  <a:schemeClr val="lt1"/>
                </a:solidFill>
              </a:rPr>
            </a:br>
            <a:endParaRPr dirty="0"/>
          </a:p>
        </p:txBody>
      </p:sp>
      <p:sp>
        <p:nvSpPr>
          <p:cNvPr id="578" name="Google Shape;578;p59"/>
          <p:cNvSpPr txBox="1">
            <a:spLocks noGrp="1"/>
          </p:cNvSpPr>
          <p:nvPr>
            <p:ph type="title" idx="3"/>
          </p:nvPr>
        </p:nvSpPr>
        <p:spPr>
          <a:xfrm>
            <a:off x="2453640" y="2632300"/>
            <a:ext cx="239268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CÁC THUẬT TOÁN PHÂN CỤM</a:t>
            </a:r>
            <a:endParaRPr dirty="0">
              <a:solidFill>
                <a:schemeClr val="lt1"/>
              </a:solidFill>
            </a:endParaRPr>
          </a:p>
        </p:txBody>
      </p:sp>
      <p:sp>
        <p:nvSpPr>
          <p:cNvPr id="579" name="Google Shape;579;p59"/>
          <p:cNvSpPr txBox="1">
            <a:spLocks noGrp="1"/>
          </p:cNvSpPr>
          <p:nvPr>
            <p:ph type="title" idx="2"/>
          </p:nvPr>
        </p:nvSpPr>
        <p:spPr>
          <a:xfrm>
            <a:off x="732776"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a:t>
            </a:r>
            <a:endParaRPr dirty="0"/>
          </a:p>
        </p:txBody>
      </p:sp>
      <p:sp>
        <p:nvSpPr>
          <p:cNvPr id="580" name="Google Shape;580;p59"/>
          <p:cNvSpPr txBox="1">
            <a:spLocks noGrp="1"/>
          </p:cNvSpPr>
          <p:nvPr>
            <p:ph type="title" idx="14"/>
          </p:nvPr>
        </p:nvSpPr>
        <p:spPr>
          <a:xfrm>
            <a:off x="6575196"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IV</a:t>
            </a:r>
            <a:endParaRPr dirty="0"/>
          </a:p>
        </p:txBody>
      </p:sp>
      <p:sp>
        <p:nvSpPr>
          <p:cNvPr id="581" name="Google Shape;581;p59"/>
          <p:cNvSpPr txBox="1">
            <a:spLocks noGrp="1"/>
          </p:cNvSpPr>
          <p:nvPr>
            <p:ph type="title" idx="5"/>
          </p:nvPr>
        </p:nvSpPr>
        <p:spPr>
          <a:xfrm>
            <a:off x="4627725" y="2632300"/>
            <a:ext cx="18360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CHI TIẾT THUẬT TOÁN</a:t>
            </a:r>
            <a:endParaRPr dirty="0"/>
          </a:p>
        </p:txBody>
      </p:sp>
      <p:sp>
        <p:nvSpPr>
          <p:cNvPr id="583" name="Google Shape;583;p59"/>
          <p:cNvSpPr txBox="1">
            <a:spLocks noGrp="1"/>
          </p:cNvSpPr>
          <p:nvPr>
            <p:ph type="title" idx="9"/>
          </p:nvPr>
        </p:nvSpPr>
        <p:spPr>
          <a:xfrm>
            <a:off x="2680246"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II</a:t>
            </a:r>
            <a:endParaRPr dirty="0"/>
          </a:p>
        </p:txBody>
      </p:sp>
      <p:sp>
        <p:nvSpPr>
          <p:cNvPr id="584" name="Google Shape;584;p59"/>
          <p:cNvSpPr txBox="1">
            <a:spLocks noGrp="1"/>
          </p:cNvSpPr>
          <p:nvPr>
            <p:ph type="title" idx="13"/>
          </p:nvPr>
        </p:nvSpPr>
        <p:spPr>
          <a:xfrm>
            <a:off x="4627721" y="1811839"/>
            <a:ext cx="183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III</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335757" y="387694"/>
            <a:ext cx="7873856" cy="657900"/>
          </a:xfrm>
          <a:prstGeom prst="rect">
            <a:avLst/>
          </a:prstGeom>
        </p:spPr>
        <p:txBody>
          <a:bodyPr spcFirstLastPara="1" wrap="square" lIns="91425" tIns="91425" rIns="91425" bIns="91425" anchor="ctr" anchorCtr="0">
            <a:noAutofit/>
          </a:bodyPr>
          <a:lstStyle/>
          <a:p>
            <a:r>
              <a:rPr lang="en-US" b="1" dirty="0" err="1"/>
              <a:t>Thuật</a:t>
            </a:r>
            <a:r>
              <a:rPr lang="en-US" b="1" dirty="0"/>
              <a:t> </a:t>
            </a:r>
            <a:r>
              <a:rPr lang="en-US" b="1" dirty="0" err="1"/>
              <a:t>toán</a:t>
            </a:r>
            <a:r>
              <a:rPr lang="en-US" b="1" dirty="0"/>
              <a:t> DBSCAN</a:t>
            </a:r>
          </a:p>
        </p:txBody>
      </p:sp>
      <p:sp>
        <p:nvSpPr>
          <p:cNvPr id="4" name="TextBox 3"/>
          <p:cNvSpPr txBox="1"/>
          <p:nvPr/>
        </p:nvSpPr>
        <p:spPr>
          <a:xfrm>
            <a:off x="535783" y="971550"/>
            <a:ext cx="7558086" cy="224676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Căn cứ vào vị trí của các điểm dữ liệu so với cụm, chúng ta có thể chia chúng thành ba loại:</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Điểm lõi: là</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các điểm nằm sâu bên trong cụm</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Điểm biên: nằm ở phần ngoài cùng của cụm</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Điểm nhiễu: không thuộc bất kì một cụm nào</a:t>
            </a: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endParaRPr>
          </a:p>
          <a:p>
            <a:pPr marL="0" marR="0" lvl="0" indent="0" algn="l" defTabSz="914400" rtl="0" eaLnBrk="1" fontAlgn="auto" latinLnBrk="0" hangingPunct="1">
              <a:lnSpc>
                <a:spcPct val="100000"/>
              </a:lnSpc>
              <a:spcBef>
                <a:spcPts val="600"/>
              </a:spcBef>
              <a:spcAft>
                <a:spcPts val="60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cs typeface="Arial"/>
              <a:sym typeface="Arial"/>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028825" y="2457450"/>
            <a:ext cx="4371975" cy="2278856"/>
          </a:xfrm>
          <a:prstGeom prst="rect">
            <a:avLst/>
          </a:prstGeom>
          <a:noFill/>
          <a:ln>
            <a:noFill/>
          </a:ln>
        </p:spPr>
      </p:pic>
    </p:spTree>
    <p:extLst>
      <p:ext uri="{BB962C8B-B14F-4D97-AF65-F5344CB8AC3E}">
        <p14:creationId xmlns:p14="http://schemas.microsoft.com/office/powerpoint/2010/main" val="2092663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6" name="Picture 5">
            <a:extLst>
              <a:ext uri="{FF2B5EF4-FFF2-40B4-BE49-F238E27FC236}">
                <a16:creationId xmlns:a16="http://schemas.microsoft.com/office/drawing/2014/main" id="{83164C43-51F3-087B-DA4A-B5E8CD0FAE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490501"/>
            <a:ext cx="6629400" cy="4162498"/>
          </a:xfrm>
          <a:prstGeom prst="rect">
            <a:avLst/>
          </a:prstGeom>
          <a:noFill/>
          <a:ln>
            <a:noFill/>
          </a:ln>
        </p:spPr>
      </p:pic>
    </p:spTree>
    <p:extLst>
      <p:ext uri="{BB962C8B-B14F-4D97-AF65-F5344CB8AC3E}">
        <p14:creationId xmlns:p14="http://schemas.microsoft.com/office/powerpoint/2010/main" val="327428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335757" y="387694"/>
            <a:ext cx="7873856" cy="657900"/>
          </a:xfrm>
          <a:prstGeom prst="rect">
            <a:avLst/>
          </a:prstGeom>
        </p:spPr>
        <p:txBody>
          <a:bodyPr spcFirstLastPara="1" wrap="square" lIns="91425" tIns="91425" rIns="91425" bIns="91425" anchor="ctr" anchorCtr="0">
            <a:noAutofit/>
          </a:bodyPr>
          <a:lstStyle/>
          <a:p>
            <a:r>
              <a:rPr lang="en-US" b="1" dirty="0"/>
              <a:t>THAM SỐ TRONG DBSCAN</a:t>
            </a:r>
          </a:p>
        </p:txBody>
      </p:sp>
      <mc:AlternateContent xmlns:mc="http://schemas.openxmlformats.org/markup-compatibility/2006" xmlns:a14="http://schemas.microsoft.com/office/drawing/2010/main">
        <mc:Choice Requires="a14">
          <p:sp>
            <p:nvSpPr>
              <p:cNvPr id="4" name="TextBox 3"/>
              <p:cNvSpPr txBox="1"/>
              <p:nvPr/>
            </p:nvSpPr>
            <p:spPr>
              <a:xfrm>
                <a:off x="535783" y="971550"/>
                <a:ext cx="7558086" cy="353943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Trong thuật toán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DBSCAN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sử</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dụng hai tham số chính đó là:</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minPts</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Là một ngưỡng số điểm dữ liệu tối thiểu được nhóm lại với nhau nhằm xác định một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vùng lân cận epsilon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có mật độ cao. Số lượng minPts không bao gồm điểm ở tâm.</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epsilon (kí hiệu </a:t>
                </a:r>
                <a14:m>
                  <m:oMath xmlns:m="http://schemas.openxmlformats.org/officeDocument/2006/math">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𝝐</m:t>
                    </m:r>
                  </m:oMath>
                </a14:m>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Một giá trị khoảng cách được sử dụng để xác định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vùng lân cận epsilon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của bất kỳ điểm dữ liệu nào. </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Hai tham số trên sẽ được sử dụng để xác định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vùng lân cận epsilon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và khả năng tiếp cận giữa các điểm dữ liệu lẫn nhau. Từ đó giúp kết nối chuỗi dữ liệu vào chung một cụm.</a:t>
                </a: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endParaRPr>
              </a:p>
              <a:p>
                <a:pPr marL="0" marR="0" lvl="0" indent="0" algn="l" defTabSz="914400" rtl="0" eaLnBrk="1" fontAlgn="auto" latinLnBrk="0" hangingPunct="1">
                  <a:lnSpc>
                    <a:spcPct val="100000"/>
                  </a:lnSpc>
                  <a:spcBef>
                    <a:spcPts val="600"/>
                  </a:spcBef>
                  <a:spcAft>
                    <a:spcPts val="60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cs typeface="Arial"/>
                  <a:sym typeface="Aria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35783" y="971550"/>
                <a:ext cx="7558086" cy="3539430"/>
              </a:xfrm>
              <a:prstGeom prst="rect">
                <a:avLst/>
              </a:prstGeom>
              <a:blipFill>
                <a:blip r:embed="rId3"/>
                <a:stretch>
                  <a:fillRect l="-242" r="-242"/>
                </a:stretch>
              </a:blipFill>
            </p:spPr>
            <p:txBody>
              <a:bodyPr/>
              <a:lstStyle/>
              <a:p>
                <a:r>
                  <a:rPr lang="en-US">
                    <a:noFill/>
                  </a:rPr>
                  <a:t> </a:t>
                </a:r>
              </a:p>
            </p:txBody>
          </p:sp>
        </mc:Fallback>
      </mc:AlternateContent>
    </p:spTree>
    <p:extLst>
      <p:ext uri="{BB962C8B-B14F-4D97-AF65-F5344CB8AC3E}">
        <p14:creationId xmlns:p14="http://schemas.microsoft.com/office/powerpoint/2010/main" val="2146979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335757" y="387694"/>
            <a:ext cx="7873856" cy="657900"/>
          </a:xfrm>
          <a:prstGeom prst="rect">
            <a:avLst/>
          </a:prstGeom>
        </p:spPr>
        <p:txBody>
          <a:bodyPr spcFirstLastPara="1" wrap="square" lIns="91425" tIns="91425" rIns="91425" bIns="91425" anchor="ctr" anchorCtr="0">
            <a:noAutofit/>
          </a:bodyPr>
          <a:lstStyle/>
          <a:p>
            <a:r>
              <a:rPr lang="en-US" b="1" dirty="0"/>
              <a:t>THAM SỐ TRONG DBSCAN</a:t>
            </a:r>
          </a:p>
        </p:txBody>
      </p:sp>
      <mc:AlternateContent xmlns:mc="http://schemas.openxmlformats.org/markup-compatibility/2006" xmlns:a14="http://schemas.microsoft.com/office/drawing/2010/main">
        <mc:Choice Requires="a14">
          <p:sp>
            <p:nvSpPr>
              <p:cNvPr id="4" name="TextBox 3"/>
              <p:cNvSpPr txBox="1"/>
              <p:nvPr/>
            </p:nvSpPr>
            <p:spPr>
              <a:xfrm>
                <a:off x="514350" y="971550"/>
                <a:ext cx="8265319" cy="4832092"/>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Hai tham số trên giúp xác định ba loại điểm:</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Điểm lõi (core): Đây là một điểm có ít nhất minPts điểm trong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vùng lân cận epsilon </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của chính nó.</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Điểm biên (border): Đây là một điểm có ít nhất một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điểm lõi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nằm ở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vùng lân cận epsilon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nhưng mật độ không đủ minPts điểm.</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Điểm nhiễu (noise): Đây là điểm không phải là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điểm lõi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hay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điểm biên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a:t>
                </a: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Đối với một cặp điểm </a:t>
                </a:r>
                <a14:m>
                  <m:oMath xmlns:m="http://schemas.openxmlformats.org/officeDocument/2006/math">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𝑷</m:t>
                    </m:r>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𝑸</m:t>
                    </m:r>
                    <m:r>
                      <a:rPr kumimoji="0" lang="en-US" sz="1400" b="1" i="1" u="none" strike="noStrike" kern="0" cap="none" spc="0" normalizeH="0" baseline="0" noProof="0">
                        <a:ln>
                          <a:noFill/>
                        </a:ln>
                        <a:solidFill>
                          <a:srgbClr val="000000"/>
                        </a:solidFill>
                        <a:effectLst/>
                        <a:uLnTx/>
                        <a:uFillTx/>
                        <a:latin typeface="Cambria Math" panose="02040503050406030204" pitchFamily="18" charset="0"/>
                        <a:sym typeface="Arial"/>
                      </a:rPr>
                      <m:t>)</m:t>
                    </m:r>
                  </m:oMath>
                </a14:m>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 bất kì sẽ có ba khả năng:</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Cả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và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đều có khả năng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kết nối mật 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được với nhau. Khi đó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đều thuộc về chung một cụm.</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có khả năng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kết nối mật 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được với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nhưng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không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kết nối mật 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được với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Khi đó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sẽ là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điểm lõi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của cụm còn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là một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điểm biên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và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đều không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kết nối mật 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được với nhau. Trường hợp này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𝑃</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và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𝑄</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sẽ rơi vào những cụm khác nhau hoặc một trong hai điểm là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điểm nhiễu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a:t>
                </a: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Manrope" panose="020B0604020202020204" charset="0"/>
                  <a:ea typeface="Malgun Gothic" panose="020B0503020000020004" pitchFamily="34" charset="-127"/>
                  <a:cs typeface="Mongolian Baiti" panose="03000500000000000000" pitchFamily="66" charset="0"/>
                  <a:sym typeface="Arial"/>
                </a:endParaRPr>
              </a:p>
              <a:p>
                <a:pPr marL="0" marR="0" lvl="0" indent="0" algn="l" defTabSz="914400" rtl="0" eaLnBrk="1" fontAlgn="auto" latinLnBrk="0" hangingPunct="1">
                  <a:lnSpc>
                    <a:spcPct val="100000"/>
                  </a:lnSpc>
                  <a:spcBef>
                    <a:spcPts val="600"/>
                  </a:spcBef>
                  <a:spcAft>
                    <a:spcPts val="60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Malgun Gothic" panose="020B0503020000020004" pitchFamily="34" charset="-127"/>
                  <a:ea typeface="Malgun Gothic" panose="020B0503020000020004" pitchFamily="34" charset="-127"/>
                  <a:cs typeface="Arial"/>
                  <a:sym typeface="Aria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14350" y="971550"/>
                <a:ext cx="8265319" cy="4832092"/>
              </a:xfrm>
              <a:prstGeom prst="rect">
                <a:avLst/>
              </a:prstGeom>
              <a:blipFill>
                <a:blip r:embed="rId3"/>
                <a:stretch>
                  <a:fillRect l="-221" r="-221"/>
                </a:stretch>
              </a:blipFill>
            </p:spPr>
            <p:txBody>
              <a:bodyPr/>
              <a:lstStyle/>
              <a:p>
                <a:r>
                  <a:rPr lang="en-US">
                    <a:noFill/>
                  </a:rPr>
                  <a:t> </a:t>
                </a:r>
              </a:p>
            </p:txBody>
          </p:sp>
        </mc:Fallback>
      </mc:AlternateContent>
    </p:spTree>
    <p:extLst>
      <p:ext uri="{BB962C8B-B14F-4D97-AF65-F5344CB8AC3E}">
        <p14:creationId xmlns:p14="http://schemas.microsoft.com/office/powerpoint/2010/main" val="1388956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XÁC ĐỊNH THAM SỐ</a:t>
            </a:r>
            <a:endParaRPr b="1" dirty="0">
              <a:solidFill>
                <a:schemeClr val="tx1"/>
              </a:solidFill>
            </a:endParaRPr>
          </a:p>
        </p:txBody>
      </p:sp>
      <mc:AlternateContent xmlns:mc="http://schemas.openxmlformats.org/markup-compatibility/2006" xmlns:a14="http://schemas.microsoft.com/office/drawing/2010/main">
        <mc:Choice Requires="a14">
          <p:sp>
            <p:nvSpPr>
              <p:cNvPr id="564" name="Google Shape;564;p58"/>
              <p:cNvSpPr txBox="1"/>
              <p:nvPr/>
            </p:nvSpPr>
            <p:spPr>
              <a:xfrm>
                <a:off x="614362" y="985838"/>
                <a:ext cx="8072437" cy="245745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Hai tham số cần lựa chọn trong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DBSCAN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đó chính là minPts và epsilon:</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minPts:</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minPts tối thiểu có thể được tính theo số chiều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𝐷</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trong tập dữ liệu đó là minPts≥</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𝐷</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+1, thường chọn minPts = 2 × dim.</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epsilon: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Giá trị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𝜖</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có thể được chọn bằng cách vẽ một biểu đồ k-distance. Đây là biểu đồ thể hiện giá trị khoảng cách trong thuật toán k-Means clustering đến k=minPts−1 điểm láng giềng gần nhất. Ứng với mỗi điểm chúng ta chỉ lựa chọn ra khoảng cách lớn nhất trong k khoảng cách. Những khoảng cách này trên đồ thị được sắp xếp theo thứ tự giảm dần. Các giá trị tốt của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𝜖</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là vị trí mà biểu đồ này cho thấy xuất hiện một điểm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khuỷ tay</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1" u="none" strike="noStrike" kern="0" cap="none" spc="0" normalizeH="0" baseline="0" noProof="0" dirty="0">
                    <a:ln>
                      <a:noFill/>
                    </a:ln>
                    <a:solidFill>
                      <a:srgbClr val="000000"/>
                    </a:solidFill>
                    <a:effectLst/>
                    <a:uLnTx/>
                    <a:uFillTx/>
                    <a:latin typeface="Manrope" panose="020B0604020202020204" charset="0"/>
                    <a:cs typeface="Arial"/>
                    <a:sym typeface="Arial"/>
                  </a:rPr>
                  <a:t>elbow point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a:t>
                </a:r>
              </a:p>
              <a:p>
                <a:pPr marL="285750" marR="0" lvl="0" indent="-285750" algn="just"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defRPr/>
                </a:pPr>
                <a:r>
                  <a:rPr kumimoji="0" lang="en-US" sz="1400" b="1" i="0" u="none" strike="noStrike" kern="0" cap="none" spc="0" normalizeH="0" baseline="0" noProof="0" dirty="0">
                    <a:ln>
                      <a:noFill/>
                    </a:ln>
                    <a:solidFill>
                      <a:srgbClr val="000000"/>
                    </a:solidFill>
                    <a:effectLst/>
                    <a:uLnTx/>
                    <a:uFillTx/>
                    <a:latin typeface="Manrope" panose="020B0604020202020204" charset="0"/>
                    <a:cs typeface="Arial"/>
                    <a:sym typeface="Arial"/>
                  </a:rPr>
                  <a:t>Hàm khoảng cách: </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Việc lựa chọn hàm khoảng cách có mối liên hệ chặt chẽ với lựa chọn </a:t>
                </a:r>
                <a14:m>
                  <m:oMath xmlns:m="http://schemas.openxmlformats.org/officeDocument/2006/math">
                    <m:r>
                      <a:rPr kumimoji="0" lang="en-US" sz="1400" b="0" i="1" u="none" strike="noStrike" kern="0" cap="none" spc="0" normalizeH="0" baseline="0" noProof="0">
                        <a:ln>
                          <a:noFill/>
                        </a:ln>
                        <a:solidFill>
                          <a:srgbClr val="000000"/>
                        </a:solidFill>
                        <a:effectLst/>
                        <a:uLnTx/>
                        <a:uFillTx/>
                        <a:latin typeface="Cambria Math" panose="02040503050406030204" pitchFamily="18" charset="0"/>
                        <a:sym typeface="Arial"/>
                      </a:rPr>
                      <m:t>𝜖</m:t>
                    </m:r>
                  </m:oMath>
                </a14:m>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và tạo ra ảnh hưởng lớn tới kết quả. Khoảng cách được sử dụng phổ biến nhất là  khoảng cách euclidean.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p:txBody>
          </p:sp>
        </mc:Choice>
        <mc:Fallback xmlns="">
          <p:sp>
            <p:nvSpPr>
              <p:cNvPr id="564" name="Google Shape;564;p58"/>
              <p:cNvSpPr txBox="1">
                <a:spLocks noRot="1" noChangeAspect="1" noMove="1" noResize="1" noEditPoints="1" noAdjustHandles="1" noChangeArrowheads="1" noChangeShapeType="1" noTextEdit="1"/>
              </p:cNvSpPr>
              <p:nvPr/>
            </p:nvSpPr>
            <p:spPr>
              <a:xfrm>
                <a:off x="614362" y="985838"/>
                <a:ext cx="8072437" cy="2457450"/>
              </a:xfrm>
              <a:prstGeom prst="rect">
                <a:avLst/>
              </a:prstGeom>
              <a:blipFill>
                <a:blip r:embed="rId3"/>
                <a:stretch>
                  <a:fillRect l="-227" r="-227" b="-501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51069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6D5A-7323-148F-D29D-347625CDF8F6}"/>
              </a:ext>
            </a:extLst>
          </p:cNvPr>
          <p:cNvSpPr>
            <a:spLocks noGrp="1"/>
          </p:cNvSpPr>
          <p:nvPr>
            <p:ph type="title"/>
          </p:nvPr>
        </p:nvSpPr>
        <p:spPr/>
        <p:txBody>
          <a:bodyPr/>
          <a:lstStyle/>
          <a:p>
            <a:r>
              <a:rPr lang="en-US" b="1" dirty="0" err="1"/>
              <a:t>Thuật</a:t>
            </a:r>
            <a:r>
              <a:rPr lang="en-US" b="1" dirty="0"/>
              <a:t> </a:t>
            </a:r>
            <a:r>
              <a:rPr lang="en-US" b="1" dirty="0" err="1"/>
              <a:t>toán</a:t>
            </a:r>
            <a:r>
              <a:rPr lang="en-US" b="1" dirty="0"/>
              <a:t> OPTICS</a:t>
            </a:r>
          </a:p>
        </p:txBody>
      </p:sp>
      <p:sp>
        <p:nvSpPr>
          <p:cNvPr id="3" name="TextBox 2">
            <a:extLst>
              <a:ext uri="{FF2B5EF4-FFF2-40B4-BE49-F238E27FC236}">
                <a16:creationId xmlns:a16="http://schemas.microsoft.com/office/drawing/2014/main" id="{69ECBB5E-C0AB-5339-1A51-5BDC692C2637}"/>
              </a:ext>
            </a:extLst>
          </p:cNvPr>
          <p:cNvSpPr txBox="1"/>
          <p:nvPr/>
        </p:nvSpPr>
        <p:spPr>
          <a:xfrm>
            <a:off x="719925" y="1095600"/>
            <a:ext cx="7704000" cy="329051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Thuật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OPTICS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thuật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mở</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rộng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cho</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thuật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DBSCAN,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bằng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giảm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bớt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tham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số</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đầu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vào</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a:t>
            </a: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Thuật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thực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hiện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tính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sắp</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xếp</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đối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tượng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theo</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thứ</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tự</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tang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dần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nhằm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tự</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phân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phân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tích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tương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tự</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phân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đưa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ra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phân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một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tập</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rõ</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rang.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Thứ</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tự</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này</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diễn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tả</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cấu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trúc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phân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dựa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trên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chứa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thông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tin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tương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đương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với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phân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dựa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trên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với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một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dãy</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tham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số</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đầu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vào</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OPTICS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xem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xét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bán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kính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tối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thiểu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nhằm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định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láng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giềng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phù</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hợp</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với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thuật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a:t>
            </a: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Thuật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DBSCAN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OPTICS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tương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tự</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nhau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về</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cấu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trúc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có</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cùng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phức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tạp</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O(</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nLogn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a:t>
            </a:r>
          </a:p>
        </p:txBody>
      </p:sp>
    </p:spTree>
    <p:extLst>
      <p:ext uri="{BB962C8B-B14F-4D97-AF65-F5344CB8AC3E}">
        <p14:creationId xmlns:p14="http://schemas.microsoft.com/office/powerpoint/2010/main" val="1475435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6803-A9A3-475A-E63B-4449F157C440}"/>
              </a:ext>
            </a:extLst>
          </p:cNvPr>
          <p:cNvSpPr>
            <a:spLocks noGrp="1"/>
          </p:cNvSpPr>
          <p:nvPr>
            <p:ph type="title"/>
          </p:nvPr>
        </p:nvSpPr>
        <p:spPr>
          <a:xfrm flipH="1">
            <a:off x="720000" y="281392"/>
            <a:ext cx="7704000" cy="657900"/>
          </a:xfrm>
        </p:spPr>
        <p:txBody>
          <a:bodyPr/>
          <a:lstStyle/>
          <a:p>
            <a:r>
              <a:rPr lang="en-US" b="1" dirty="0" err="1"/>
              <a:t>Thuật</a:t>
            </a:r>
            <a:r>
              <a:rPr lang="en-US" b="1" dirty="0"/>
              <a:t> </a:t>
            </a:r>
            <a:r>
              <a:rPr lang="en-US" b="1" dirty="0" err="1"/>
              <a:t>toán</a:t>
            </a:r>
            <a:r>
              <a:rPr lang="en-US" b="1" dirty="0"/>
              <a:t> DENCLUE</a:t>
            </a:r>
          </a:p>
        </p:txBody>
      </p:sp>
      <p:sp>
        <p:nvSpPr>
          <p:cNvPr id="3" name="TextBox 2">
            <a:extLst>
              <a:ext uri="{FF2B5EF4-FFF2-40B4-BE49-F238E27FC236}">
                <a16:creationId xmlns:a16="http://schemas.microsoft.com/office/drawing/2014/main" id="{53900D52-C644-D698-6ACC-F7033CF2B2BB}"/>
              </a:ext>
            </a:extLst>
          </p:cNvPr>
          <p:cNvSpPr txBox="1"/>
          <p:nvPr/>
        </p:nvSpPr>
        <p:spPr>
          <a:xfrm>
            <a:off x="720000" y="939292"/>
            <a:ext cx="7704000" cy="296735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Thuật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DENCLUE(</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DENsity</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-Based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CLUstEring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xem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xét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mô</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hình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sử</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dụng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một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công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thức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để</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mô</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tả</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mỗi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điểm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sẽ</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ảnh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hưởng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trong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mô</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hình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như</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thế</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nào</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được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gọi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highlight>
                  <a:srgbClr val="FFFF00"/>
                </a:highlight>
                <a:uLnTx/>
                <a:uFillTx/>
                <a:latin typeface="Manrope" panose="020B0604020202020204" charset="0"/>
                <a:cs typeface="Arial"/>
                <a:sym typeface="Arial"/>
              </a:rPr>
              <a:t>hàm</a:t>
            </a:r>
            <a:r>
              <a:rPr kumimoji="0" lang="en-US" sz="1400" b="0" i="0" u="none" strike="noStrike" kern="0" cap="none" spc="0" normalizeH="0" baseline="0" noProof="0" dirty="0">
                <a:ln>
                  <a:noFill/>
                </a:ln>
                <a:solidFill>
                  <a:srgbClr val="000000"/>
                </a:solidFill>
                <a:effectLst/>
                <a:highlight>
                  <a:srgbClr val="FFFF00"/>
                </a:highligh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highlight>
                  <a:srgbClr val="FFFF00"/>
                </a:highlight>
                <a:uLnTx/>
                <a:uFillTx/>
                <a:latin typeface="Manrope" panose="020B0604020202020204" charset="0"/>
                <a:cs typeface="Arial"/>
                <a:sym typeface="Arial"/>
              </a:rPr>
              <a:t>ảnh</a:t>
            </a:r>
            <a:r>
              <a:rPr kumimoji="0" lang="en-US" sz="1400" b="0" i="0" u="none" strike="noStrike" kern="0" cap="none" spc="0" normalizeH="0" baseline="0" noProof="0" dirty="0">
                <a:ln>
                  <a:noFill/>
                </a:ln>
                <a:solidFill>
                  <a:srgbClr val="000000"/>
                </a:solidFill>
                <a:effectLst/>
                <a:highlight>
                  <a:srgbClr val="FFFF00"/>
                </a:highligh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highlight>
                  <a:srgbClr val="FFFF00"/>
                </a:highlight>
                <a:uLnTx/>
                <a:uFillTx/>
                <a:latin typeface="Manrope" panose="020B0604020202020204" charset="0"/>
                <a:cs typeface="Arial"/>
                <a:sym typeface="Arial"/>
              </a:rPr>
              <a:t>hưởng</a:t>
            </a:r>
            <a:r>
              <a:rPr kumimoji="0" lang="en-US" sz="1400" b="0" i="0" u="none" strike="noStrike" kern="0" cap="none" spc="0" normalizeH="0" baseline="0" noProof="0" dirty="0">
                <a:ln>
                  <a:noFill/>
                </a:ln>
                <a:solidFill>
                  <a:srgbClr val="000000"/>
                </a:solidFill>
                <a:effectLst/>
                <a:highlight>
                  <a:srgbClr val="FFFF00"/>
                </a:highligh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có</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thể</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xem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như</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hàm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mô</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tả</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ảnh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hưởng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của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điểm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với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đối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tượng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láng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giềng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của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nó</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Hàm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ảnh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hưởng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mô</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tả</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của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điểm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với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đối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tượng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láng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giềng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của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nó</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toàn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của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không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gian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tổng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tát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cả</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hàm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ảnh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hưởng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của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tất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cả</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điểm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có</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thể</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định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chính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bởi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định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cao</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điểm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cực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đại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hàm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toàn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cục</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p:txBody>
      </p:sp>
    </p:spTree>
    <p:extLst>
      <p:ext uri="{BB962C8B-B14F-4D97-AF65-F5344CB8AC3E}">
        <p14:creationId xmlns:p14="http://schemas.microsoft.com/office/powerpoint/2010/main" val="2302046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67A7-5DEB-8F68-D8E4-C208AEF32C47}"/>
              </a:ext>
            </a:extLst>
          </p:cNvPr>
          <p:cNvSpPr>
            <a:spLocks noGrp="1"/>
          </p:cNvSpPr>
          <p:nvPr>
            <p:ph type="title"/>
          </p:nvPr>
        </p:nvSpPr>
        <p:spPr/>
        <p:txBody>
          <a:bodyPr/>
          <a:lstStyle/>
          <a:p>
            <a:r>
              <a:rPr lang="en-US" b="1" dirty="0" err="1"/>
              <a:t>Thuật</a:t>
            </a:r>
            <a:r>
              <a:rPr lang="en-US" b="1" dirty="0"/>
              <a:t> </a:t>
            </a:r>
            <a:r>
              <a:rPr lang="en-US" b="1" dirty="0" err="1"/>
              <a:t>toán</a:t>
            </a:r>
            <a:r>
              <a:rPr lang="en-US" b="1" dirty="0"/>
              <a:t> DENCLUE</a:t>
            </a:r>
            <a:endParaRPr lang="en-US" dirty="0"/>
          </a:p>
        </p:txBody>
      </p:sp>
      <p:sp>
        <p:nvSpPr>
          <p:cNvPr id="4" name="TextBox 3">
            <a:extLst>
              <a:ext uri="{FF2B5EF4-FFF2-40B4-BE49-F238E27FC236}">
                <a16:creationId xmlns:a16="http://schemas.microsoft.com/office/drawing/2014/main" id="{37736B13-E20F-00CC-ACDB-EDE579C15B48}"/>
              </a:ext>
            </a:extLst>
          </p:cNvPr>
          <p:cNvSpPr txBox="1"/>
          <p:nvPr/>
        </p:nvSpPr>
        <p:spPr>
          <a:xfrm>
            <a:off x="719924" y="1000369"/>
            <a:ext cx="7704000" cy="16746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Thuật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DENCLUE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phụ</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thuộc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nhiều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vào</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ngưỡng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nhiễu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(Noise Threshold)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và</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tham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số</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mật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độ</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nhưng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có</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ưu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điểm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sau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a:t>
            </a: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Có</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cơ</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sở</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toán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học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vững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chắc</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Có</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khả</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năng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xử</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lý</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phần</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tử</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ngoại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lai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tốt</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000000"/>
              </a:buClr>
              <a:buSzTx/>
              <a:buFontTx/>
              <a:buChar char="-"/>
              <a:tabLst/>
              <a:defRPr/>
            </a:pP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Cho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phép</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khám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phá</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cụm</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có</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hình</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dạng</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bất</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kì</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ngay</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cả</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đối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với</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các</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dữ</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liệu</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đa</a:t>
            </a:r>
            <a:r>
              <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rPr>
              <a:t> </a:t>
            </a:r>
            <a:r>
              <a:rPr kumimoji="0" lang="en-US" sz="1400" b="0" i="0" u="none" strike="noStrike" kern="0" cap="none" spc="0" normalizeH="0" baseline="0" noProof="0" dirty="0" err="1">
                <a:ln>
                  <a:noFill/>
                </a:ln>
                <a:solidFill>
                  <a:srgbClr val="000000"/>
                </a:solidFill>
                <a:effectLst/>
                <a:uLnTx/>
                <a:uFillTx/>
                <a:latin typeface="Manrope" panose="020B0604020202020204" charset="0"/>
                <a:cs typeface="Arial"/>
                <a:sym typeface="Arial"/>
              </a:rPr>
              <a:t>chiều</a:t>
            </a:r>
            <a:endParaRPr kumimoji="0" lang="en-US" sz="1400" b="0" i="0" u="none" strike="noStrike" kern="0" cap="none" spc="0" normalizeH="0" baseline="0" noProof="0" dirty="0">
              <a:ln>
                <a:noFill/>
              </a:ln>
              <a:solidFill>
                <a:srgbClr val="000000"/>
              </a:solidFill>
              <a:effectLst/>
              <a:uLnTx/>
              <a:uFillTx/>
              <a:latin typeface="Manrope" panose="020B0604020202020204" charset="0"/>
              <a:cs typeface="Arial"/>
              <a:sym typeface="Arial"/>
            </a:endParaRPr>
          </a:p>
        </p:txBody>
      </p:sp>
    </p:spTree>
    <p:extLst>
      <p:ext uri="{BB962C8B-B14F-4D97-AF65-F5344CB8AC3E}">
        <p14:creationId xmlns:p14="http://schemas.microsoft.com/office/powerpoint/2010/main" val="235337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lvl="0"/>
            <a:r>
              <a:rPr lang="en" b="1" dirty="0">
                <a:solidFill>
                  <a:schemeClr val="tx1"/>
                </a:solidFill>
              </a:rPr>
              <a:t>PHÂN CỤM PHÂN CẤP</a:t>
            </a:r>
            <a:endParaRPr b="1" dirty="0">
              <a:solidFill>
                <a:schemeClr val="tx1"/>
              </a:solidFill>
            </a:endParaRPr>
          </a:p>
        </p:txBody>
      </p:sp>
      <p:sp>
        <p:nvSpPr>
          <p:cNvPr id="564" name="Google Shape;564;p58"/>
          <p:cNvSpPr txBox="1"/>
          <p:nvPr/>
        </p:nvSpPr>
        <p:spPr>
          <a:xfrm>
            <a:off x="614362" y="985838"/>
            <a:ext cx="8072437" cy="2457450"/>
          </a:xfrm>
          <a:prstGeom prst="rect">
            <a:avLst/>
          </a:prstGeom>
          <a:noFill/>
          <a:ln>
            <a:noFill/>
          </a:ln>
        </p:spPr>
        <p:txBody>
          <a:bodyPr spcFirstLastPara="1" wrap="square" lIns="91425" tIns="91425" rIns="91425" bIns="91425" anchor="t" anchorCtr="0">
            <a:noAutofit/>
          </a:bodyPr>
          <a:lstStyle/>
          <a:p>
            <a:pPr algn="just">
              <a:lnSpc>
                <a:spcPct val="150000"/>
              </a:lnSpc>
            </a:pPr>
            <a:r>
              <a:rPr lang="en-US" sz="1600" dirty="0">
                <a:latin typeface="Manrope" panose="020B0604020202020204" charset="0"/>
              </a:rPr>
              <a:t>      Phân cụm phân cấp sắp một tập dữ liệu đã cho thành một cấu trúc dạng cây, cây phân cấp này được xây dựng theo kỹ thuật đệ quy.</a:t>
            </a:r>
          </a:p>
          <a:p>
            <a:pPr algn="just">
              <a:lnSpc>
                <a:spcPct val="150000"/>
              </a:lnSpc>
            </a:pPr>
            <a:endParaRPr lang="en-US" sz="1600" dirty="0">
              <a:latin typeface="Manrope" panose="020B0604020202020204" charset="0"/>
            </a:endParaRPr>
          </a:p>
          <a:p>
            <a:pPr algn="just">
              <a:lnSpc>
                <a:spcPct val="150000"/>
              </a:lnSpc>
            </a:pPr>
            <a:r>
              <a:rPr lang="en-US" sz="1600" dirty="0">
                <a:latin typeface="Manrope" panose="020B0604020202020204" charset="0"/>
              </a:rPr>
              <a:t>      Cây phân cụm có thể được xây dựng theo hai phương pháp tổng quát: phương pháp “trên xuống” (top down) và phương pháp “dưới lên” (bottom up).</a:t>
            </a:r>
          </a:p>
          <a:p>
            <a:pPr algn="just">
              <a:lnSpc>
                <a:spcPct val="150000"/>
              </a:lnSpc>
            </a:pPr>
            <a:r>
              <a:rPr lang="en-US" sz="1600" dirty="0">
                <a:latin typeface="Manrope" panose="020B0604020202020204" charset="0"/>
              </a:rPr>
              <a:t> </a:t>
            </a:r>
          </a:p>
        </p:txBody>
      </p:sp>
    </p:spTree>
    <p:extLst>
      <p:ext uri="{BB962C8B-B14F-4D97-AF65-F5344CB8AC3E}">
        <p14:creationId xmlns:p14="http://schemas.microsoft.com/office/powerpoint/2010/main" val="1238316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Các chiến lược phân cụm phân cấp</a:t>
            </a:r>
            <a:endParaRPr b="1" dirty="0">
              <a:solidFill>
                <a:schemeClr val="tx1"/>
              </a:solidFill>
            </a:endParaRPr>
          </a:p>
        </p:txBody>
      </p:sp>
      <p:sp>
        <p:nvSpPr>
          <p:cNvPr id="564" name="Google Shape;564;p58"/>
          <p:cNvSpPr txBox="1"/>
          <p:nvPr/>
        </p:nvSpPr>
        <p:spPr>
          <a:xfrm>
            <a:off x="719925" y="1185864"/>
            <a:ext cx="7710800" cy="721518"/>
          </a:xfrm>
          <a:prstGeom prst="rect">
            <a:avLst/>
          </a:prstGeom>
          <a:noFill/>
          <a:ln>
            <a:noFill/>
          </a:ln>
        </p:spPr>
        <p:txBody>
          <a:bodyPr spcFirstLastPara="1" wrap="square" lIns="91425" tIns="91425" rIns="91425" bIns="91425" anchor="t" anchorCtr="0">
            <a:noAutofit/>
          </a:bodyPr>
          <a:lstStyle/>
          <a:p>
            <a:pPr lvl="0" algn="just"/>
            <a:endParaRPr lang="en-US" sz="1600" dirty="0">
              <a:latin typeface="Manrope" panose="020B0604020202020204" charset="0"/>
            </a:endParaRPr>
          </a:p>
        </p:txBody>
      </p:sp>
      <p:pic>
        <p:nvPicPr>
          <p:cNvPr id="4" name="Picture 3"/>
          <p:cNvPicPr/>
          <p:nvPr/>
        </p:nvPicPr>
        <p:blipFill>
          <a:blip r:embed="rId3"/>
          <a:stretch>
            <a:fillRect/>
          </a:stretch>
        </p:blipFill>
        <p:spPr>
          <a:xfrm>
            <a:off x="1713882" y="1806582"/>
            <a:ext cx="5943600" cy="2823845"/>
          </a:xfrm>
          <a:prstGeom prst="rect">
            <a:avLst/>
          </a:prstGeom>
        </p:spPr>
      </p:pic>
      <p:sp>
        <p:nvSpPr>
          <p:cNvPr id="2" name="TextBox 1"/>
          <p:cNvSpPr txBox="1"/>
          <p:nvPr/>
        </p:nvSpPr>
        <p:spPr>
          <a:xfrm>
            <a:off x="1339200" y="1310400"/>
            <a:ext cx="6832799" cy="307777"/>
          </a:xfrm>
          <a:prstGeom prst="rect">
            <a:avLst/>
          </a:prstGeom>
          <a:noFill/>
        </p:spPr>
        <p:txBody>
          <a:bodyPr wrap="square" rtlCol="0">
            <a:spAutoFit/>
          </a:bodyPr>
          <a:lstStyle/>
          <a:p>
            <a:r>
              <a:rPr lang="en-US" dirty="0">
                <a:latin typeface="Manrope" panose="020B0604020202020204" charset="0"/>
              </a:rPr>
              <a:t>Sau đây là hình minh họa chiến lược phân cụm phân cấp bottom up và top down</a:t>
            </a:r>
          </a:p>
        </p:txBody>
      </p:sp>
    </p:spTree>
    <p:extLst>
      <p:ext uri="{BB962C8B-B14F-4D97-AF65-F5344CB8AC3E}">
        <p14:creationId xmlns:p14="http://schemas.microsoft.com/office/powerpoint/2010/main" val="417639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5"/>
          <p:cNvSpPr txBox="1">
            <a:spLocks noGrp="1"/>
          </p:cNvSpPr>
          <p:nvPr>
            <p:ph type="title"/>
          </p:nvPr>
        </p:nvSpPr>
        <p:spPr>
          <a:xfrm>
            <a:off x="1749775" y="1339400"/>
            <a:ext cx="5644500" cy="153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solidFill>
                  <a:schemeClr val="tx1"/>
                </a:solidFill>
              </a:rPr>
              <a:t>I. GIỚI THIỆU CHUNG VỀ PHÂN CỤM</a:t>
            </a:r>
            <a:endParaRPr sz="4400" dirty="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lvl="0"/>
            <a:r>
              <a:rPr lang="en-US" sz="2900" b="1" dirty="0"/>
              <a:t>Thuật toán BIRCH</a:t>
            </a:r>
            <a:endParaRPr sz="2900" dirty="0"/>
          </a:p>
        </p:txBody>
      </p:sp>
      <p:sp>
        <p:nvSpPr>
          <p:cNvPr id="564" name="Google Shape;564;p58"/>
          <p:cNvSpPr txBox="1"/>
          <p:nvPr/>
        </p:nvSpPr>
        <p:spPr>
          <a:xfrm>
            <a:off x="719925" y="1185864"/>
            <a:ext cx="7710800" cy="721518"/>
          </a:xfrm>
          <a:prstGeom prst="rect">
            <a:avLst/>
          </a:prstGeom>
          <a:noFill/>
          <a:ln>
            <a:noFill/>
          </a:ln>
        </p:spPr>
        <p:txBody>
          <a:bodyPr spcFirstLastPara="1" wrap="square" lIns="91425" tIns="91425" rIns="91425" bIns="91425" anchor="t" anchorCtr="0">
            <a:noAutofit/>
          </a:bodyPr>
          <a:lstStyle/>
          <a:p>
            <a:pPr lvl="0" algn="just"/>
            <a:endParaRPr lang="en-US" sz="1600" dirty="0">
              <a:latin typeface="Manrope" panose="020B0604020202020204" charset="0"/>
            </a:endParaRPr>
          </a:p>
        </p:txBody>
      </p:sp>
      <p:sp>
        <p:nvSpPr>
          <p:cNvPr id="2" name="TextBox 1"/>
          <p:cNvSpPr txBox="1"/>
          <p:nvPr/>
        </p:nvSpPr>
        <p:spPr>
          <a:xfrm>
            <a:off x="950400" y="1281600"/>
            <a:ext cx="7357781" cy="1938992"/>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US" sz="1600" dirty="0">
                <a:latin typeface="Manrope" panose="020B0604020202020204" charset="0"/>
              </a:rPr>
              <a:t>BIRCH: Balanced Iterative Reducing And Clustering Using Hierarchies.</a:t>
            </a:r>
          </a:p>
          <a:p>
            <a:pPr marL="285750" indent="-285750" algn="just">
              <a:lnSpc>
                <a:spcPct val="150000"/>
              </a:lnSpc>
              <a:buFont typeface="Courier New" panose="02070309020205020404" pitchFamily="49" charset="0"/>
              <a:buChar char="o"/>
            </a:pPr>
            <a:endParaRPr lang="en-US" sz="1600" dirty="0">
              <a:latin typeface="Manrope" panose="020B0604020202020204" charset="0"/>
            </a:endParaRPr>
          </a:p>
          <a:p>
            <a:pPr marL="285750" indent="-285750" algn="just">
              <a:lnSpc>
                <a:spcPct val="150000"/>
              </a:lnSpc>
              <a:buFont typeface="Courier New" panose="02070309020205020404" pitchFamily="49" charset="0"/>
              <a:buChar char="o"/>
            </a:pPr>
            <a:r>
              <a:rPr lang="en-US" sz="1600" dirty="0">
                <a:latin typeface="Manrope" panose="020B0604020202020204" charset="0"/>
              </a:rPr>
              <a:t>Được đề xuất năm 1996 bởi Tian Zhang, amakrishnan và Livny</a:t>
            </a:r>
          </a:p>
          <a:p>
            <a:pPr marL="285750" indent="-285750" algn="just">
              <a:lnSpc>
                <a:spcPct val="150000"/>
              </a:lnSpc>
              <a:buFont typeface="Courier New" panose="02070309020205020404" pitchFamily="49" charset="0"/>
              <a:buChar char="o"/>
            </a:pPr>
            <a:endParaRPr lang="en-US" sz="1600" dirty="0">
              <a:latin typeface="Manrope" panose="020B0604020202020204" charset="0"/>
            </a:endParaRPr>
          </a:p>
          <a:p>
            <a:pPr marL="285750" indent="-285750" algn="just">
              <a:lnSpc>
                <a:spcPct val="150000"/>
              </a:lnSpc>
              <a:buFont typeface="Courier New" panose="02070309020205020404" pitchFamily="49" charset="0"/>
              <a:buChar char="o"/>
            </a:pPr>
            <a:r>
              <a:rPr lang="en-US" sz="1600" dirty="0">
                <a:latin typeface="Manrope" panose="020B0604020202020204" charset="0"/>
              </a:rPr>
              <a:t>BIRCH là thuật toán phân cụm phân cấp sử dụng chiến lược top down.</a:t>
            </a:r>
          </a:p>
        </p:txBody>
      </p:sp>
    </p:spTree>
    <p:extLst>
      <p:ext uri="{BB962C8B-B14F-4D97-AF65-F5344CB8AC3E}">
        <p14:creationId xmlns:p14="http://schemas.microsoft.com/office/powerpoint/2010/main" val="1005520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lvl="0"/>
            <a:r>
              <a:rPr lang="en-US" sz="2900" b="1" dirty="0"/>
              <a:t>Ý tưởng thuật toán</a:t>
            </a:r>
            <a:endParaRPr sz="2900" dirty="0"/>
          </a:p>
        </p:txBody>
      </p:sp>
      <p:sp>
        <p:nvSpPr>
          <p:cNvPr id="564" name="Google Shape;564;p58"/>
          <p:cNvSpPr txBox="1"/>
          <p:nvPr/>
        </p:nvSpPr>
        <p:spPr>
          <a:xfrm>
            <a:off x="719925" y="1185864"/>
            <a:ext cx="7710800" cy="721518"/>
          </a:xfrm>
          <a:prstGeom prst="rect">
            <a:avLst/>
          </a:prstGeom>
          <a:noFill/>
          <a:ln>
            <a:noFill/>
          </a:ln>
        </p:spPr>
        <p:txBody>
          <a:bodyPr spcFirstLastPara="1" wrap="square" lIns="91425" tIns="91425" rIns="91425" bIns="91425" anchor="t" anchorCtr="0">
            <a:noAutofit/>
          </a:bodyPr>
          <a:lstStyle/>
          <a:p>
            <a:pPr lvl="0" algn="just"/>
            <a:endParaRPr lang="en-US" sz="1600" dirty="0">
              <a:latin typeface="Manrope" panose="020B0604020202020204" charset="0"/>
            </a:endParaRPr>
          </a:p>
        </p:txBody>
      </p:sp>
      <p:sp>
        <p:nvSpPr>
          <p:cNvPr id="3" name="TextBox 2"/>
          <p:cNvSpPr txBox="1"/>
          <p:nvPr/>
        </p:nvSpPr>
        <p:spPr>
          <a:xfrm>
            <a:off x="864393" y="1042988"/>
            <a:ext cx="7000875" cy="3416320"/>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US" sz="1600" dirty="0">
                <a:latin typeface="Manrope" panose="020B0604020202020204" charset="0"/>
              </a:rPr>
              <a:t>Ý tưởng của thuật toán là không cần lưu toàn bộ các đối tượng dữ liệu của các cụm trong bộ nhớ mà chỉ lưu đại lượng thống kê.</a:t>
            </a:r>
          </a:p>
          <a:p>
            <a:pPr marL="285750" indent="-285750" algn="just">
              <a:lnSpc>
                <a:spcPct val="150000"/>
              </a:lnSpc>
              <a:buFont typeface="Courier New" panose="02070309020205020404" pitchFamily="49" charset="0"/>
              <a:buChar char="o"/>
            </a:pPr>
            <a:r>
              <a:rPr lang="en-US" sz="1600" dirty="0">
                <a:latin typeface="Manrope" panose="020B0604020202020204" charset="0"/>
              </a:rPr>
              <a:t>Đối với mỗi cụm dữ liệu, BIRCH chỉ lưu một bộ ba (n, LS, SS), với n là số đối tượng trong cụm, LS là tổng các giá trị thuộc tính của các đối tượng và SS là tổng bình phương các giá trị thuộc tính của các đối tượng trong cụm.</a:t>
            </a:r>
          </a:p>
          <a:p>
            <a:pPr marL="285750" indent="-285750" algn="just">
              <a:lnSpc>
                <a:spcPct val="150000"/>
              </a:lnSpc>
              <a:buFont typeface="Courier New" panose="02070309020205020404" pitchFamily="49" charset="0"/>
              <a:buChar char="o"/>
            </a:pPr>
            <a:r>
              <a:rPr lang="en-US" sz="1600" dirty="0">
                <a:latin typeface="Manrope" panose="020B0604020202020204" charset="0"/>
              </a:rPr>
              <a:t>Các bộ ba này được gọi là các đặc trưng của cụm CF = (n, LS, SS) (Clustering Features CF) và được lưu giữ trong một cây được gọi là cây CF</a:t>
            </a:r>
          </a:p>
        </p:txBody>
      </p:sp>
    </p:spTree>
    <p:extLst>
      <p:ext uri="{BB962C8B-B14F-4D97-AF65-F5344CB8AC3E}">
        <p14:creationId xmlns:p14="http://schemas.microsoft.com/office/powerpoint/2010/main" val="3221764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264319"/>
            <a:ext cx="7704000" cy="607219"/>
          </a:xfrm>
          <a:prstGeom prst="rect">
            <a:avLst/>
          </a:prstGeom>
        </p:spPr>
        <p:txBody>
          <a:bodyPr spcFirstLastPara="1" wrap="square" lIns="91425" tIns="91425" rIns="91425" bIns="91425" anchor="ctr" anchorCtr="0">
            <a:noAutofit/>
          </a:bodyPr>
          <a:lstStyle/>
          <a:p>
            <a:pPr lvl="0"/>
            <a:r>
              <a:rPr lang="en-US" sz="2900" dirty="0"/>
              <a:t>Cây CF được sử dụng bởi thuật toán BIRCH</a:t>
            </a:r>
            <a:endParaRPr sz="2900" dirty="0"/>
          </a:p>
        </p:txBody>
      </p:sp>
      <p:sp>
        <p:nvSpPr>
          <p:cNvPr id="564" name="Google Shape;564;p58"/>
          <p:cNvSpPr txBox="1"/>
          <p:nvPr/>
        </p:nvSpPr>
        <p:spPr>
          <a:xfrm>
            <a:off x="719925" y="1185864"/>
            <a:ext cx="7710800" cy="721518"/>
          </a:xfrm>
          <a:prstGeom prst="rect">
            <a:avLst/>
          </a:prstGeom>
          <a:noFill/>
          <a:ln>
            <a:noFill/>
          </a:ln>
        </p:spPr>
        <p:txBody>
          <a:bodyPr spcFirstLastPara="1" wrap="square" lIns="91425" tIns="91425" rIns="91425" bIns="91425" anchor="t" anchorCtr="0">
            <a:noAutofit/>
          </a:bodyPr>
          <a:lstStyle/>
          <a:p>
            <a:pPr lvl="0" algn="just"/>
            <a:endParaRPr lang="en-US" sz="1600" dirty="0">
              <a:latin typeface="Manrope" panose="020B0604020202020204" charset="0"/>
            </a:endParaRPr>
          </a:p>
        </p:txBody>
      </p:sp>
      <p:sp>
        <p:nvSpPr>
          <p:cNvPr id="3" name="TextBox 2"/>
          <p:cNvSpPr txBox="1"/>
          <p:nvPr/>
        </p:nvSpPr>
        <p:spPr>
          <a:xfrm>
            <a:off x="864393" y="1042988"/>
            <a:ext cx="7000875" cy="307777"/>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3"/>
          <a:stretch>
            <a:fillRect/>
          </a:stretch>
        </p:blipFill>
        <p:spPr>
          <a:xfrm>
            <a:off x="2043562" y="1042988"/>
            <a:ext cx="5172075" cy="3409950"/>
          </a:xfrm>
          <a:prstGeom prst="rect">
            <a:avLst/>
          </a:prstGeom>
        </p:spPr>
      </p:pic>
    </p:spTree>
    <p:extLst>
      <p:ext uri="{BB962C8B-B14F-4D97-AF65-F5344CB8AC3E}">
        <p14:creationId xmlns:p14="http://schemas.microsoft.com/office/powerpoint/2010/main" val="2825660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lvl="0"/>
            <a:r>
              <a:rPr lang="en-US" sz="2900" b="1" dirty="0"/>
              <a:t>CÂY CF</a:t>
            </a:r>
            <a:endParaRPr sz="2900" dirty="0"/>
          </a:p>
        </p:txBody>
      </p:sp>
      <p:sp>
        <p:nvSpPr>
          <p:cNvPr id="564" name="Google Shape;564;p58"/>
          <p:cNvSpPr txBox="1"/>
          <p:nvPr/>
        </p:nvSpPr>
        <p:spPr>
          <a:xfrm>
            <a:off x="719925" y="1185864"/>
            <a:ext cx="7710800" cy="721518"/>
          </a:xfrm>
          <a:prstGeom prst="rect">
            <a:avLst/>
          </a:prstGeom>
          <a:noFill/>
          <a:ln>
            <a:noFill/>
          </a:ln>
        </p:spPr>
        <p:txBody>
          <a:bodyPr spcFirstLastPara="1" wrap="square" lIns="91425" tIns="91425" rIns="91425" bIns="91425" anchor="t" anchorCtr="0">
            <a:noAutofit/>
          </a:bodyPr>
          <a:lstStyle/>
          <a:p>
            <a:pPr lvl="0" algn="just"/>
            <a:endParaRPr lang="en-US" sz="1600" dirty="0">
              <a:latin typeface="Manrope" panose="020B0604020202020204" charset="0"/>
            </a:endParaRPr>
          </a:p>
        </p:txBody>
      </p:sp>
      <p:sp>
        <p:nvSpPr>
          <p:cNvPr id="2" name="TextBox 1"/>
          <p:cNvSpPr txBox="1"/>
          <p:nvPr/>
        </p:nvSpPr>
        <p:spPr>
          <a:xfrm>
            <a:off x="814388" y="1185864"/>
            <a:ext cx="7493793" cy="3323987"/>
          </a:xfrm>
          <a:prstGeom prst="rect">
            <a:avLst/>
          </a:prstGeom>
          <a:noFill/>
        </p:spPr>
        <p:txBody>
          <a:bodyPr wrap="square" rtlCol="0">
            <a:spAutoFit/>
          </a:bodyPr>
          <a:lstStyle/>
          <a:p>
            <a:pPr algn="just">
              <a:lnSpc>
                <a:spcPct val="150000"/>
              </a:lnSpc>
            </a:pPr>
            <a:r>
              <a:rPr lang="en-US" dirty="0">
                <a:latin typeface="Manrope" panose="020B0604020202020204" charset="0"/>
              </a:rPr>
              <a:t>Cây CF là cây căn bằng, nhằm để lưu trữ các đặc trưng của cụm. Cây CF chứa các nút trong và nút lá. Nút trong lưu giữ tổng các đặc trưng cụm của các nút con của nó. Một cây CF được đặc trưng bởi hai tham số:</a:t>
            </a:r>
          </a:p>
          <a:p>
            <a:pPr marL="285750" indent="-285750" algn="just">
              <a:lnSpc>
                <a:spcPct val="150000"/>
              </a:lnSpc>
              <a:buFont typeface="Courier New" panose="02070309020205020404" pitchFamily="49" charset="0"/>
              <a:buChar char="o"/>
            </a:pPr>
            <a:r>
              <a:rPr lang="en-US" dirty="0">
                <a:latin typeface="Manrope" panose="020B0604020202020204" charset="0"/>
              </a:rPr>
              <a:t>Yếu tố nhánh (Branching Factor – B): Nhằm xác định số tối đa các nút con của mỗi nút trong của cây cây.</a:t>
            </a:r>
          </a:p>
          <a:p>
            <a:pPr marL="285750" indent="-285750" algn="just">
              <a:lnSpc>
                <a:spcPct val="150000"/>
              </a:lnSpc>
              <a:buFont typeface="Courier New" panose="02070309020205020404" pitchFamily="49" charset="0"/>
              <a:buChar char="o"/>
            </a:pPr>
            <a:r>
              <a:rPr lang="en-US" dirty="0">
                <a:latin typeface="Manrope" panose="020B0604020202020204" charset="0"/>
              </a:rPr>
              <a:t>Ngưỡng (Threshold - T): Khoảng cách tối đa giữa bất kỳ một cặp đối tượng trong nút lá của cây, khoảng cách này còn gọi là đường kính của các cụm con được lưu tại các nút lá.</a:t>
            </a:r>
          </a:p>
          <a:p>
            <a:pPr algn="just">
              <a:lnSpc>
                <a:spcPct val="150000"/>
              </a:lnSpc>
            </a:pPr>
            <a:endParaRPr lang="en-US" dirty="0">
              <a:latin typeface="Manrope" panose="020B0604020202020204" charset="0"/>
            </a:endParaRPr>
          </a:p>
          <a:p>
            <a:pPr algn="just">
              <a:lnSpc>
                <a:spcPct val="150000"/>
              </a:lnSpc>
            </a:pPr>
            <a:r>
              <a:rPr lang="en-US" dirty="0">
                <a:latin typeface="Manrope" panose="020B0604020202020204" charset="0"/>
              </a:rPr>
              <a:t>Hai tham số này có ảnh hưởng lớn đến kích thước của cây CF</a:t>
            </a:r>
          </a:p>
        </p:txBody>
      </p:sp>
    </p:spTree>
    <p:extLst>
      <p:ext uri="{BB962C8B-B14F-4D97-AF65-F5344CB8AC3E}">
        <p14:creationId xmlns:p14="http://schemas.microsoft.com/office/powerpoint/2010/main" val="1613880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lvl="0"/>
            <a:r>
              <a:rPr lang="en-US" sz="2900" b="1" dirty="0"/>
              <a:t>	Ưu điểm của BIRCH</a:t>
            </a:r>
            <a:endParaRPr sz="2900" dirty="0"/>
          </a:p>
        </p:txBody>
      </p:sp>
      <p:sp>
        <p:nvSpPr>
          <p:cNvPr id="564" name="Google Shape;564;p58"/>
          <p:cNvSpPr txBox="1"/>
          <p:nvPr/>
        </p:nvSpPr>
        <p:spPr>
          <a:xfrm>
            <a:off x="719925" y="1185864"/>
            <a:ext cx="7710800" cy="721518"/>
          </a:xfrm>
          <a:prstGeom prst="rect">
            <a:avLst/>
          </a:prstGeom>
          <a:noFill/>
          <a:ln>
            <a:noFill/>
          </a:ln>
        </p:spPr>
        <p:txBody>
          <a:bodyPr spcFirstLastPara="1" wrap="square" lIns="91425" tIns="91425" rIns="91425" bIns="91425" anchor="t" anchorCtr="0">
            <a:noAutofit/>
          </a:bodyPr>
          <a:lstStyle/>
          <a:p>
            <a:pPr lvl="0" algn="just"/>
            <a:endParaRPr lang="en-US" sz="1600" dirty="0">
              <a:latin typeface="Manrope" panose="020B0604020202020204" charset="0"/>
            </a:endParaRPr>
          </a:p>
        </p:txBody>
      </p:sp>
      <p:sp>
        <p:nvSpPr>
          <p:cNvPr id="3" name="TextBox 2"/>
          <p:cNvSpPr txBox="1"/>
          <p:nvPr/>
        </p:nvSpPr>
        <p:spPr>
          <a:xfrm>
            <a:off x="719925" y="1042988"/>
            <a:ext cx="7979067" cy="2308324"/>
          </a:xfrm>
          <a:prstGeom prst="rect">
            <a:avLst/>
          </a:prstGeom>
          <a:noFill/>
        </p:spPr>
        <p:txBody>
          <a:bodyPr wrap="square" rtlCol="0">
            <a:spAutoFit/>
          </a:bodyPr>
          <a:lstStyle/>
          <a:p>
            <a:pPr marL="285750" lvl="0" indent="-285750" algn="just">
              <a:lnSpc>
                <a:spcPct val="150000"/>
              </a:lnSpc>
              <a:buFont typeface="Courier New" panose="02070309020205020404" pitchFamily="49" charset="0"/>
              <a:buChar char="o"/>
            </a:pPr>
            <a:r>
              <a:rPr lang="en-US" sz="1600" dirty="0">
                <a:latin typeface="Manrope" panose="020B0604020202020204" charset="0"/>
              </a:rPr>
              <a:t>Sử dụng cấu trúc cây CF làm cho thuật toán BIRCH có tốc độ thực hiện phân cụm dữ liệu nhanh và có thể áp dụng đối với tập dữ liệu lớn, BIRCH đặc biệt hiệu quả khi áp dụng với tập dữ liệu tăng trưởng theo thời gian.</a:t>
            </a:r>
          </a:p>
          <a:p>
            <a:pPr lvl="0" algn="just">
              <a:lnSpc>
                <a:spcPct val="150000"/>
              </a:lnSpc>
            </a:pPr>
            <a:endParaRPr lang="en-US" sz="1600" dirty="0">
              <a:latin typeface="Manrope" panose="020B0604020202020204" charset="0"/>
            </a:endParaRPr>
          </a:p>
          <a:p>
            <a:pPr marL="285750" lvl="0" indent="-285750" algn="just">
              <a:lnSpc>
                <a:spcPct val="150000"/>
              </a:lnSpc>
              <a:buFont typeface="Courier New" panose="02070309020205020404" pitchFamily="49" charset="0"/>
              <a:buChar char="o"/>
            </a:pPr>
            <a:r>
              <a:rPr lang="en-US" sz="1600" dirty="0">
                <a:latin typeface="Manrope" panose="020B0604020202020204" charset="0"/>
              </a:rPr>
              <a:t>BIRCH chỉ duyệt toàn bộ dữ liệu một lần với một lần quét thêm tùy chọn, nghĩa là độ phức tạp của nó là O(n) (n là số đối tượng dữ liệu).</a:t>
            </a:r>
          </a:p>
        </p:txBody>
      </p:sp>
    </p:spTree>
    <p:extLst>
      <p:ext uri="{BB962C8B-B14F-4D97-AF65-F5344CB8AC3E}">
        <p14:creationId xmlns:p14="http://schemas.microsoft.com/office/powerpoint/2010/main" val="86115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lvl="0"/>
            <a:r>
              <a:rPr lang="en-US" sz="2900" b="1" dirty="0"/>
              <a:t>	Nhược điểm của BIRCH</a:t>
            </a:r>
            <a:endParaRPr sz="2900" dirty="0"/>
          </a:p>
        </p:txBody>
      </p:sp>
      <p:sp>
        <p:nvSpPr>
          <p:cNvPr id="564" name="Google Shape;564;p58"/>
          <p:cNvSpPr txBox="1"/>
          <p:nvPr/>
        </p:nvSpPr>
        <p:spPr>
          <a:xfrm>
            <a:off x="719925" y="1185864"/>
            <a:ext cx="7710800" cy="721518"/>
          </a:xfrm>
          <a:prstGeom prst="rect">
            <a:avLst/>
          </a:prstGeom>
          <a:noFill/>
          <a:ln>
            <a:noFill/>
          </a:ln>
        </p:spPr>
        <p:txBody>
          <a:bodyPr spcFirstLastPara="1" wrap="square" lIns="91425" tIns="91425" rIns="91425" bIns="91425" anchor="t" anchorCtr="0">
            <a:noAutofit/>
          </a:bodyPr>
          <a:lstStyle/>
          <a:p>
            <a:pPr lvl="0" algn="just"/>
            <a:endParaRPr lang="en-US" sz="1600" dirty="0">
              <a:latin typeface="Manrope" panose="020B0604020202020204" charset="0"/>
            </a:endParaRPr>
          </a:p>
        </p:txBody>
      </p:sp>
      <p:sp>
        <p:nvSpPr>
          <p:cNvPr id="3" name="TextBox 2"/>
          <p:cNvSpPr txBox="1"/>
          <p:nvPr/>
        </p:nvSpPr>
        <p:spPr>
          <a:xfrm>
            <a:off x="719925" y="1042988"/>
            <a:ext cx="7979067" cy="3046988"/>
          </a:xfrm>
          <a:prstGeom prst="rect">
            <a:avLst/>
          </a:prstGeom>
          <a:noFill/>
        </p:spPr>
        <p:txBody>
          <a:bodyPr wrap="square" rtlCol="0">
            <a:spAutoFit/>
          </a:bodyPr>
          <a:lstStyle/>
          <a:p>
            <a:pPr marL="285750" lvl="0" indent="-285750" algn="just">
              <a:lnSpc>
                <a:spcPct val="150000"/>
              </a:lnSpc>
              <a:buFont typeface="Courier New" panose="02070309020205020404" pitchFamily="49" charset="0"/>
              <a:buChar char="o"/>
            </a:pPr>
            <a:r>
              <a:rPr lang="en-US" sz="1600" dirty="0">
                <a:latin typeface="Manrope" panose="020B0604020202020204" charset="0"/>
              </a:rPr>
              <a:t>Chất lượng của các cụm được khám phá không được tốt.</a:t>
            </a:r>
          </a:p>
          <a:p>
            <a:pPr marL="285750" lvl="0" indent="-285750" algn="just">
              <a:lnSpc>
                <a:spcPct val="150000"/>
              </a:lnSpc>
              <a:buFont typeface="Courier New" panose="02070309020205020404" pitchFamily="49" charset="0"/>
              <a:buChar char="o"/>
            </a:pPr>
            <a:r>
              <a:rPr lang="en-US" sz="1600" dirty="0">
                <a:latin typeface="Manrope" panose="020B0604020202020204" charset="0"/>
              </a:rPr>
              <a:t>Nếu BIRCH sử dụng khoảng cách Euclide, nó thực hiện tốt chỉ với các dữ liệu số. Mặt khác, tham số vào T có ảnh hưởng rất lớn tới kích thước và tính tự nhiên của cụm.</a:t>
            </a:r>
          </a:p>
          <a:p>
            <a:pPr marL="285750" lvl="0" indent="-285750" algn="just">
              <a:lnSpc>
                <a:spcPct val="150000"/>
              </a:lnSpc>
              <a:buFont typeface="Courier New" panose="02070309020205020404" pitchFamily="49" charset="0"/>
              <a:buChar char="o"/>
            </a:pPr>
            <a:r>
              <a:rPr lang="en-US" sz="1600" dirty="0">
                <a:latin typeface="Manrope" panose="020B0604020202020204" charset="0"/>
              </a:rPr>
              <a:t>Việc ép các đối tượng dữ liệu làm cho các đối tượng của một cụm có thể là đối tượng kết thúc của cụm khác, trong khi các đối tượng gần nhau có thể bị hút bởi các cụm khác nếu chúng được biểu diễn cho thuật toán theo một thứ tự khác.</a:t>
            </a:r>
          </a:p>
          <a:p>
            <a:pPr marL="285750" lvl="0" indent="-285750" algn="just">
              <a:lnSpc>
                <a:spcPct val="150000"/>
              </a:lnSpc>
              <a:buFont typeface="Courier New" panose="02070309020205020404" pitchFamily="49" charset="0"/>
              <a:buChar char="o"/>
            </a:pPr>
            <a:r>
              <a:rPr lang="en-US" sz="1600" dirty="0">
                <a:latin typeface="Manrope" panose="020B0604020202020204" charset="0"/>
              </a:rPr>
              <a:t>BIRCH không thích hợp với dữ liệu đa chiều.</a:t>
            </a:r>
          </a:p>
        </p:txBody>
      </p:sp>
    </p:spTree>
    <p:extLst>
      <p:ext uri="{BB962C8B-B14F-4D97-AF65-F5344CB8AC3E}">
        <p14:creationId xmlns:p14="http://schemas.microsoft.com/office/powerpoint/2010/main" val="655402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lvl="0"/>
            <a:r>
              <a:rPr lang="en-US" sz="2900" b="1" dirty="0"/>
              <a:t>Thuật toán CURE</a:t>
            </a:r>
            <a:endParaRPr sz="2900" dirty="0"/>
          </a:p>
        </p:txBody>
      </p:sp>
      <p:sp>
        <p:nvSpPr>
          <p:cNvPr id="564" name="Google Shape;564;p58"/>
          <p:cNvSpPr txBox="1"/>
          <p:nvPr/>
        </p:nvSpPr>
        <p:spPr>
          <a:xfrm>
            <a:off x="719925" y="1185864"/>
            <a:ext cx="7710800" cy="721518"/>
          </a:xfrm>
          <a:prstGeom prst="rect">
            <a:avLst/>
          </a:prstGeom>
          <a:noFill/>
          <a:ln>
            <a:noFill/>
          </a:ln>
        </p:spPr>
        <p:txBody>
          <a:bodyPr spcFirstLastPara="1" wrap="square" lIns="91425" tIns="91425" rIns="91425" bIns="91425" anchor="t" anchorCtr="0">
            <a:noAutofit/>
          </a:bodyPr>
          <a:lstStyle/>
          <a:p>
            <a:pPr lvl="0" algn="just"/>
            <a:endParaRPr lang="en-US" sz="1600" dirty="0">
              <a:latin typeface="Manrope" panose="020B0604020202020204" charset="0"/>
            </a:endParaRPr>
          </a:p>
        </p:txBody>
      </p:sp>
      <mc:AlternateContent xmlns:mc="http://schemas.openxmlformats.org/markup-compatibility/2006" xmlns:a14="http://schemas.microsoft.com/office/drawing/2010/main">
        <mc:Choice Requires="a14">
          <p:sp>
            <p:nvSpPr>
              <p:cNvPr id="3" name="TextBox 2"/>
              <p:cNvSpPr txBox="1"/>
              <p:nvPr/>
            </p:nvSpPr>
            <p:spPr>
              <a:xfrm>
                <a:off x="719925" y="1042988"/>
                <a:ext cx="7979067" cy="3416320"/>
              </a:xfrm>
              <a:prstGeom prst="rect">
                <a:avLst/>
              </a:prstGeom>
              <a:noFill/>
            </p:spPr>
            <p:txBody>
              <a:bodyPr wrap="square" rtlCol="0">
                <a:spAutoFit/>
              </a:bodyPr>
              <a:lstStyle/>
              <a:p>
                <a:pPr marL="285750" lvl="0" indent="-285750" algn="just">
                  <a:lnSpc>
                    <a:spcPct val="150000"/>
                  </a:lnSpc>
                  <a:buFont typeface="Courier New" panose="02070309020205020404" pitchFamily="49" charset="0"/>
                  <a:buChar char="o"/>
                </a:pPr>
                <a:r>
                  <a:rPr lang="en-US" sz="1600" dirty="0">
                    <a:latin typeface="Manrope" panose="020B0604020202020204" charset="0"/>
                  </a:rPr>
                  <a:t>Thuật toán CURE (Clustering Using Representatives) </a:t>
                </a:r>
              </a:p>
              <a:p>
                <a:pPr marL="285750" lvl="0" indent="-285750" algn="just">
                  <a:lnSpc>
                    <a:spcPct val="150000"/>
                  </a:lnSpc>
                  <a:buFont typeface="Courier New" panose="02070309020205020404" pitchFamily="49" charset="0"/>
                  <a:buChar char="o"/>
                </a:pPr>
                <a:endParaRPr lang="en-US" sz="1600" dirty="0">
                  <a:latin typeface="Manrope" panose="020B0604020202020204" charset="0"/>
                </a:endParaRPr>
              </a:p>
              <a:p>
                <a:pPr marL="285750" lvl="0" indent="-285750" algn="just">
                  <a:lnSpc>
                    <a:spcPct val="150000"/>
                  </a:lnSpc>
                  <a:buFont typeface="Courier New" panose="02070309020205020404" pitchFamily="49" charset="0"/>
                  <a:buChar char="o"/>
                </a:pPr>
                <a:r>
                  <a:rPr lang="en-US" sz="1600" dirty="0">
                    <a:latin typeface="Manrope" panose="020B0604020202020204" charset="0"/>
                  </a:rPr>
                  <a:t>Được đề xuất năm 1998 bởi Sudipto Guha, Rajeev Rastogi và Kyuseok.</a:t>
                </a:r>
              </a:p>
              <a:p>
                <a:pPr marL="285750" lvl="0" indent="-285750" algn="just">
                  <a:lnSpc>
                    <a:spcPct val="150000"/>
                  </a:lnSpc>
                  <a:buFont typeface="Courier New" panose="02070309020205020404" pitchFamily="49" charset="0"/>
                  <a:buChar char="o"/>
                </a:pPr>
                <a:endParaRPr lang="en-US" sz="1600" dirty="0">
                  <a:latin typeface="Manrope" panose="020B0604020202020204" charset="0"/>
                </a:endParaRPr>
              </a:p>
              <a:p>
                <a:pPr marL="285750" lvl="0" indent="-285750" algn="just">
                  <a:lnSpc>
                    <a:spcPct val="150000"/>
                  </a:lnSpc>
                  <a:buFont typeface="Courier New" panose="02070309020205020404" pitchFamily="49" charset="0"/>
                  <a:buChar char="o"/>
                </a:pPr>
                <a:r>
                  <a:rPr lang="en-US" sz="1600" dirty="0">
                    <a:latin typeface="Manrope" panose="020B0604020202020204" charset="0"/>
                  </a:rPr>
                  <a:t>CURE là thuật toán sử dụng chiến lược bottum up của kỹ thuật phân cụm phân cấp.</a:t>
                </a:r>
              </a:p>
              <a:p>
                <a:pPr marL="285750" lvl="0" indent="-285750" algn="just">
                  <a:lnSpc>
                    <a:spcPct val="150000"/>
                  </a:lnSpc>
                  <a:buFont typeface="Courier New" panose="02070309020205020404" pitchFamily="49" charset="0"/>
                  <a:buChar char="o"/>
                </a:pPr>
                <a:endParaRPr lang="en-US" sz="1600" dirty="0">
                  <a:latin typeface="Manrope" panose="020B0604020202020204" charset="0"/>
                </a:endParaRPr>
              </a:p>
              <a:p>
                <a:pPr marL="285750" lvl="0" indent="-285750" algn="just">
                  <a:lnSpc>
                    <a:spcPct val="150000"/>
                  </a:lnSpc>
                  <a:buFont typeface="Courier New" panose="02070309020205020404" pitchFamily="49" charset="0"/>
                  <a:buChar char="o"/>
                </a:pPr>
                <a:r>
                  <a:rPr lang="en-US" sz="1600" dirty="0">
                    <a:latin typeface="Manrope" panose="020B0604020202020204" charset="0"/>
                  </a:rPr>
                  <a:t>Độ phức tạp của CURE là O(</a:t>
                </a:r>
                <a14:m>
                  <m:oMath xmlns:m="http://schemas.openxmlformats.org/officeDocument/2006/math">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0" dirty="0" smtClean="0">
                            <a:latin typeface="Cambria Math" panose="02040503050406030204" pitchFamily="18" charset="0"/>
                          </a:rPr>
                          <m:t>2</m:t>
                        </m:r>
                      </m:sup>
                    </m:sSup>
                    <m:func>
                      <m:funcPr>
                        <m:ctrlPr>
                          <a:rPr lang="en-US" sz="1600" i="1" dirty="0" smtClean="0">
                            <a:latin typeface="Cambria Math" panose="02040503050406030204" pitchFamily="18" charset="0"/>
                          </a:rPr>
                        </m:ctrlPr>
                      </m:funcPr>
                      <m:fName>
                        <m:sSub>
                          <m:sSubPr>
                            <m:ctrlPr>
                              <a:rPr lang="en-US" sz="1600" i="1" dirty="0" smtClean="0">
                                <a:latin typeface="Cambria Math" panose="02040503050406030204" pitchFamily="18" charset="0"/>
                              </a:rPr>
                            </m:ctrlPr>
                          </m:sSubPr>
                          <m:e>
                            <m:r>
                              <m:rPr>
                                <m:sty m:val="p"/>
                              </m:rPr>
                              <a:rPr lang="en-US" sz="1600" i="0" dirty="0" smtClean="0">
                                <a:latin typeface="Cambria Math" panose="02040503050406030204" pitchFamily="18" charset="0"/>
                              </a:rPr>
                              <m:t>log</m:t>
                            </m:r>
                          </m:e>
                          <m:sub>
                            <m:r>
                              <a:rPr lang="en-US" sz="1600" i="0" dirty="0" smtClean="0">
                                <a:latin typeface="Cambria Math" panose="02040503050406030204" pitchFamily="18" charset="0"/>
                              </a:rPr>
                              <m:t>2</m:t>
                            </m:r>
                          </m:sub>
                        </m:sSub>
                      </m:fName>
                      <m:e>
                        <m:r>
                          <a:rPr lang="en-US" sz="1600" i="1" dirty="0" smtClean="0">
                            <a:latin typeface="Cambria Math" panose="02040503050406030204" pitchFamily="18" charset="0"/>
                          </a:rPr>
                          <m:t>𝑛</m:t>
                        </m:r>
                      </m:e>
                    </m:func>
                    <m:r>
                      <a:rPr lang="en-US" sz="1600" b="0" i="0" dirty="0" smtClean="0">
                        <a:latin typeface="Cambria Math" panose="02040503050406030204" pitchFamily="18" charset="0"/>
                      </a:rPr>
                      <m:t>)</m:t>
                    </m:r>
                  </m:oMath>
                </a14:m>
                <a:r>
                  <a:rPr lang="en-US" sz="1600" dirty="0">
                    <a:latin typeface="Manrope" panose="020B0604020202020204" charset="0"/>
                  </a:rPr>
                  <a:t>.</a:t>
                </a:r>
              </a:p>
              <a:p>
                <a:pPr lvl="0" algn="just">
                  <a:lnSpc>
                    <a:spcPct val="150000"/>
                  </a:lnSpc>
                </a:pPr>
                <a:endParaRPr lang="en-US" sz="1600" dirty="0">
                  <a:latin typeface="Manrope" panose="020B060402020202020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19925" y="1042988"/>
                <a:ext cx="7979067" cy="3416320"/>
              </a:xfrm>
              <a:prstGeom prst="rect">
                <a:avLst/>
              </a:prstGeom>
              <a:blipFill>
                <a:blip r:embed="rId3"/>
                <a:stretch>
                  <a:fillRect l="-306" r="-458"/>
                </a:stretch>
              </a:blipFill>
            </p:spPr>
            <p:txBody>
              <a:bodyPr/>
              <a:lstStyle/>
              <a:p>
                <a:r>
                  <a:rPr lang="en-US">
                    <a:noFill/>
                  </a:rPr>
                  <a:t> </a:t>
                </a:r>
              </a:p>
            </p:txBody>
          </p:sp>
        </mc:Fallback>
      </mc:AlternateContent>
    </p:spTree>
    <p:extLst>
      <p:ext uri="{BB962C8B-B14F-4D97-AF65-F5344CB8AC3E}">
        <p14:creationId xmlns:p14="http://schemas.microsoft.com/office/powerpoint/2010/main" val="3185910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lvl="0"/>
            <a:r>
              <a:rPr lang="en-US" sz="2900" b="1" dirty="0"/>
              <a:t>Ưu điểm của CURE</a:t>
            </a:r>
            <a:endParaRPr sz="2900" dirty="0"/>
          </a:p>
        </p:txBody>
      </p:sp>
      <p:sp>
        <p:nvSpPr>
          <p:cNvPr id="564" name="Google Shape;564;p58"/>
          <p:cNvSpPr txBox="1"/>
          <p:nvPr/>
        </p:nvSpPr>
        <p:spPr>
          <a:xfrm>
            <a:off x="719925" y="1185864"/>
            <a:ext cx="7710800" cy="721518"/>
          </a:xfrm>
          <a:prstGeom prst="rect">
            <a:avLst/>
          </a:prstGeom>
          <a:noFill/>
          <a:ln>
            <a:noFill/>
          </a:ln>
        </p:spPr>
        <p:txBody>
          <a:bodyPr spcFirstLastPara="1" wrap="square" lIns="91425" tIns="91425" rIns="91425" bIns="91425" anchor="t" anchorCtr="0">
            <a:noAutofit/>
          </a:bodyPr>
          <a:lstStyle/>
          <a:p>
            <a:pPr lvl="0" algn="just"/>
            <a:endParaRPr lang="en-US" sz="1600" dirty="0">
              <a:latin typeface="Manrope" panose="020B0604020202020204" charset="0"/>
            </a:endParaRPr>
          </a:p>
        </p:txBody>
      </p:sp>
      <p:sp>
        <p:nvSpPr>
          <p:cNvPr id="3" name="TextBox 2"/>
          <p:cNvSpPr txBox="1"/>
          <p:nvPr/>
        </p:nvSpPr>
        <p:spPr>
          <a:xfrm>
            <a:off x="719925" y="1042988"/>
            <a:ext cx="7979067" cy="2308324"/>
          </a:xfrm>
          <a:prstGeom prst="rect">
            <a:avLst/>
          </a:prstGeom>
          <a:noFill/>
        </p:spPr>
        <p:txBody>
          <a:bodyPr wrap="square" rtlCol="0">
            <a:spAutoFit/>
          </a:bodyPr>
          <a:lstStyle/>
          <a:p>
            <a:pPr marL="285750" lvl="0" indent="-285750" algn="just">
              <a:lnSpc>
                <a:spcPct val="150000"/>
              </a:lnSpc>
              <a:buFont typeface="Courier New" panose="02070309020205020404" pitchFamily="49" charset="0"/>
              <a:buChar char="o"/>
            </a:pPr>
            <a:r>
              <a:rPr lang="en-US" sz="1600" dirty="0">
                <a:latin typeface="Manrope" panose="020B0604020202020204" charset="0"/>
              </a:rPr>
              <a:t>Khám phá được các cụm có các dạng hình thù và kích thước khác nhau trong CSDL lớn.</a:t>
            </a:r>
          </a:p>
          <a:p>
            <a:pPr marL="285750" lvl="0" indent="-285750" algn="just">
              <a:lnSpc>
                <a:spcPct val="150000"/>
              </a:lnSpc>
              <a:buFont typeface="Courier New" panose="02070309020205020404" pitchFamily="49" charset="0"/>
              <a:buChar char="o"/>
            </a:pPr>
            <a:endParaRPr lang="en-US" sz="1600" dirty="0">
              <a:latin typeface="Manrope" panose="020B0604020202020204" charset="0"/>
            </a:endParaRPr>
          </a:p>
          <a:p>
            <a:pPr marL="285750" lvl="0" indent="-285750" algn="just">
              <a:lnSpc>
                <a:spcPct val="150000"/>
              </a:lnSpc>
              <a:buFont typeface="Courier New" panose="02070309020205020404" pitchFamily="49" charset="0"/>
              <a:buChar char="o"/>
            </a:pPr>
            <a:r>
              <a:rPr lang="en-US" sz="1600" dirty="0">
                <a:latin typeface="Manrope" panose="020B0604020202020204" charset="0"/>
              </a:rPr>
              <a:t>Có khả năng xử lý các phần tử ngoại lai.</a:t>
            </a:r>
          </a:p>
          <a:p>
            <a:pPr lvl="0" algn="just">
              <a:lnSpc>
                <a:spcPct val="150000"/>
              </a:lnSpc>
            </a:pPr>
            <a:endParaRPr lang="en-US" sz="1600" dirty="0">
              <a:latin typeface="Manrope" panose="020B0604020202020204" charset="0"/>
            </a:endParaRPr>
          </a:p>
          <a:p>
            <a:pPr marL="285750" lvl="0" indent="-285750" algn="just">
              <a:lnSpc>
                <a:spcPct val="150000"/>
              </a:lnSpc>
              <a:buFont typeface="Courier New" panose="02070309020205020404" pitchFamily="49" charset="0"/>
              <a:buChar char="o"/>
            </a:pPr>
            <a:endParaRPr lang="en-US" sz="1600" dirty="0">
              <a:latin typeface="Manrope" panose="020B0604020202020204" charset="0"/>
            </a:endParaRPr>
          </a:p>
        </p:txBody>
      </p:sp>
    </p:spTree>
    <p:extLst>
      <p:ext uri="{BB962C8B-B14F-4D97-AF65-F5344CB8AC3E}">
        <p14:creationId xmlns:p14="http://schemas.microsoft.com/office/powerpoint/2010/main" val="2713022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lvl="0"/>
            <a:r>
              <a:rPr lang="en-US" sz="2900" b="1" dirty="0"/>
              <a:t>Nhược điểm của CURE</a:t>
            </a:r>
            <a:endParaRPr sz="2900" dirty="0"/>
          </a:p>
        </p:txBody>
      </p:sp>
      <p:sp>
        <p:nvSpPr>
          <p:cNvPr id="564" name="Google Shape;564;p58"/>
          <p:cNvSpPr txBox="1"/>
          <p:nvPr/>
        </p:nvSpPr>
        <p:spPr>
          <a:xfrm>
            <a:off x="719925" y="1185864"/>
            <a:ext cx="7710800" cy="721518"/>
          </a:xfrm>
          <a:prstGeom prst="rect">
            <a:avLst/>
          </a:prstGeom>
          <a:noFill/>
          <a:ln>
            <a:noFill/>
          </a:ln>
        </p:spPr>
        <p:txBody>
          <a:bodyPr spcFirstLastPara="1" wrap="square" lIns="91425" tIns="91425" rIns="91425" bIns="91425" anchor="t" anchorCtr="0">
            <a:noAutofit/>
          </a:bodyPr>
          <a:lstStyle/>
          <a:p>
            <a:pPr lvl="0" algn="just"/>
            <a:endParaRPr lang="en-US" sz="1600" dirty="0">
              <a:latin typeface="Manrope" panose="020B0604020202020204" charset="0"/>
            </a:endParaRPr>
          </a:p>
        </p:txBody>
      </p:sp>
      <p:sp>
        <p:nvSpPr>
          <p:cNvPr id="3" name="TextBox 2"/>
          <p:cNvSpPr txBox="1"/>
          <p:nvPr/>
        </p:nvSpPr>
        <p:spPr>
          <a:xfrm>
            <a:off x="719925" y="1042988"/>
            <a:ext cx="7979067" cy="792718"/>
          </a:xfrm>
          <a:prstGeom prst="rect">
            <a:avLst/>
          </a:prstGeom>
          <a:noFill/>
        </p:spPr>
        <p:txBody>
          <a:bodyPr wrap="square" rtlCol="0">
            <a:spAutoFit/>
          </a:bodyPr>
          <a:lstStyle/>
          <a:p>
            <a:pPr marL="285750" lvl="0" indent="-285750" algn="just">
              <a:lnSpc>
                <a:spcPct val="150000"/>
              </a:lnSpc>
              <a:buFont typeface="Courier New" panose="02070309020205020404" pitchFamily="49" charset="0"/>
              <a:buChar char="o"/>
            </a:pPr>
            <a:r>
              <a:rPr lang="en-US" sz="1600" dirty="0">
                <a:latin typeface="Manrope" panose="020B0604020202020204" charset="0"/>
              </a:rPr>
              <a:t>Rất nhạy cảm với các tham số như là tham số các đối tượng đại diện, tham số co của các phần tử đại diện.</a:t>
            </a:r>
          </a:p>
        </p:txBody>
      </p:sp>
    </p:spTree>
    <p:extLst>
      <p:ext uri="{BB962C8B-B14F-4D97-AF65-F5344CB8AC3E}">
        <p14:creationId xmlns:p14="http://schemas.microsoft.com/office/powerpoint/2010/main" val="3982453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21F4-82E4-E24A-76BB-986E4935DABF}"/>
              </a:ext>
            </a:extLst>
          </p:cNvPr>
          <p:cNvSpPr>
            <a:spLocks noGrp="1"/>
          </p:cNvSpPr>
          <p:nvPr>
            <p:ph type="title"/>
          </p:nvPr>
        </p:nvSpPr>
        <p:spPr>
          <a:xfrm>
            <a:off x="719925" y="1743015"/>
            <a:ext cx="2736900" cy="487500"/>
          </a:xfrm>
        </p:spPr>
        <p:txBody>
          <a:bodyPr/>
          <a:lstStyle/>
          <a:p>
            <a:r>
              <a:rPr lang="vi-VN" sz="3200" dirty="0">
                <a:latin typeface="Manrope" panose="020B0604020202020204" charset="0"/>
              </a:rPr>
              <a:t>Giới Thiệu </a:t>
            </a:r>
            <a:endParaRPr lang="en-US" sz="3200" dirty="0">
              <a:latin typeface="Manrope" panose="020B0604020202020204" charset="0"/>
            </a:endParaRPr>
          </a:p>
        </p:txBody>
      </p:sp>
      <p:sp>
        <p:nvSpPr>
          <p:cNvPr id="3" name="Subtitle 2">
            <a:extLst>
              <a:ext uri="{FF2B5EF4-FFF2-40B4-BE49-F238E27FC236}">
                <a16:creationId xmlns:a16="http://schemas.microsoft.com/office/drawing/2014/main" id="{118F83E1-33D7-8C8D-8A5B-48FD8961A641}"/>
              </a:ext>
            </a:extLst>
          </p:cNvPr>
          <p:cNvSpPr>
            <a:spLocks noGrp="1"/>
          </p:cNvSpPr>
          <p:nvPr>
            <p:ph type="subTitle" idx="1"/>
          </p:nvPr>
        </p:nvSpPr>
        <p:spPr>
          <a:xfrm>
            <a:off x="1079484" y="2488737"/>
            <a:ext cx="2736900" cy="1038600"/>
          </a:xfrm>
        </p:spPr>
        <p:txBody>
          <a:bodyPr/>
          <a:lstStyle/>
          <a:p>
            <a:pPr algn="l"/>
            <a:r>
              <a:rPr lang="vi-VN" sz="2000" dirty="0"/>
              <a:t>Mục tiêu</a:t>
            </a:r>
          </a:p>
          <a:p>
            <a:pPr algn="l"/>
            <a:endParaRPr lang="vi-VN" sz="2000" dirty="0"/>
          </a:p>
          <a:p>
            <a:pPr algn="l"/>
            <a:r>
              <a:rPr lang="vi-VN" sz="2000" dirty="0"/>
              <a:t>Ưu điểm </a:t>
            </a:r>
          </a:p>
          <a:p>
            <a:pPr algn="l"/>
            <a:endParaRPr lang="vi-VN" sz="2000" dirty="0"/>
          </a:p>
          <a:p>
            <a:pPr algn="l"/>
            <a:r>
              <a:rPr lang="vi-VN" sz="2000" dirty="0"/>
              <a:t>Nhược điểm </a:t>
            </a:r>
            <a:endParaRPr lang="en-US" sz="2000" dirty="0"/>
          </a:p>
        </p:txBody>
      </p:sp>
      <p:sp>
        <p:nvSpPr>
          <p:cNvPr id="4" name="Title 3">
            <a:extLst>
              <a:ext uri="{FF2B5EF4-FFF2-40B4-BE49-F238E27FC236}">
                <a16:creationId xmlns:a16="http://schemas.microsoft.com/office/drawing/2014/main" id="{AD914E1A-6F14-9123-C77C-6463E77A028C}"/>
              </a:ext>
            </a:extLst>
          </p:cNvPr>
          <p:cNvSpPr>
            <a:spLocks noGrp="1"/>
          </p:cNvSpPr>
          <p:nvPr>
            <p:ph type="title" idx="2"/>
          </p:nvPr>
        </p:nvSpPr>
        <p:spPr>
          <a:xfrm>
            <a:off x="5187985" y="1743015"/>
            <a:ext cx="3357178" cy="487500"/>
          </a:xfrm>
        </p:spPr>
        <p:txBody>
          <a:bodyPr/>
          <a:lstStyle/>
          <a:p>
            <a:r>
              <a:rPr lang="vi-VN" sz="3200" dirty="0">
                <a:latin typeface="Manrope" panose="020B0604020202020204" charset="0"/>
              </a:rPr>
              <a:t>Các Thuật Toán</a:t>
            </a:r>
            <a:endParaRPr lang="en-US" sz="3200" dirty="0">
              <a:latin typeface="Manrope" panose="020B0604020202020204" charset="0"/>
            </a:endParaRPr>
          </a:p>
        </p:txBody>
      </p:sp>
      <p:sp>
        <p:nvSpPr>
          <p:cNvPr id="5" name="Subtitle 4">
            <a:extLst>
              <a:ext uri="{FF2B5EF4-FFF2-40B4-BE49-F238E27FC236}">
                <a16:creationId xmlns:a16="http://schemas.microsoft.com/office/drawing/2014/main" id="{EAEE73C1-80C4-983A-4F94-7F334BF647ED}"/>
              </a:ext>
            </a:extLst>
          </p:cNvPr>
          <p:cNvSpPr>
            <a:spLocks noGrp="1"/>
          </p:cNvSpPr>
          <p:nvPr>
            <p:ph type="subTitle" idx="3"/>
          </p:nvPr>
        </p:nvSpPr>
        <p:spPr>
          <a:xfrm>
            <a:off x="5410886" y="2488737"/>
            <a:ext cx="2736600" cy="1038600"/>
          </a:xfrm>
        </p:spPr>
        <p:txBody>
          <a:bodyPr/>
          <a:lstStyle/>
          <a:p>
            <a:pPr algn="l"/>
            <a:r>
              <a:rPr lang="vi-VN" sz="2000" dirty="0"/>
              <a:t>Thuật toán STING</a:t>
            </a:r>
          </a:p>
          <a:p>
            <a:pPr algn="l"/>
            <a:endParaRPr lang="vi-VN" sz="2000" dirty="0"/>
          </a:p>
          <a:p>
            <a:pPr algn="l"/>
            <a:r>
              <a:rPr lang="vi-VN" sz="2000" dirty="0"/>
              <a:t>Thuật toán CLIQUE</a:t>
            </a:r>
            <a:endParaRPr lang="en-US" sz="2000" dirty="0"/>
          </a:p>
        </p:txBody>
      </p:sp>
      <p:sp>
        <p:nvSpPr>
          <p:cNvPr id="6" name="Title 5">
            <a:extLst>
              <a:ext uri="{FF2B5EF4-FFF2-40B4-BE49-F238E27FC236}">
                <a16:creationId xmlns:a16="http://schemas.microsoft.com/office/drawing/2014/main" id="{24EF0CED-6C9B-76AD-5FDB-BFABD69CD8B6}"/>
              </a:ext>
            </a:extLst>
          </p:cNvPr>
          <p:cNvSpPr>
            <a:spLocks noGrp="1"/>
          </p:cNvSpPr>
          <p:nvPr>
            <p:ph type="title" idx="4"/>
          </p:nvPr>
        </p:nvSpPr>
        <p:spPr/>
        <p:txBody>
          <a:bodyPr/>
          <a:lstStyle/>
          <a:p>
            <a:r>
              <a:rPr lang="vi-VN" b="1" dirty="0"/>
              <a:t>Phân cụm trên lưới</a:t>
            </a:r>
            <a:endParaRPr lang="en-US" b="1" dirty="0"/>
          </a:p>
        </p:txBody>
      </p:sp>
    </p:spTree>
    <p:extLst>
      <p:ext uri="{BB962C8B-B14F-4D97-AF65-F5344CB8AC3E}">
        <p14:creationId xmlns:p14="http://schemas.microsoft.com/office/powerpoint/2010/main" val="4248387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09"/>
        <p:cNvGrpSpPr/>
        <p:nvPr/>
      </p:nvGrpSpPr>
      <p:grpSpPr>
        <a:xfrm>
          <a:off x="0" y="0"/>
          <a:ext cx="0" cy="0"/>
          <a:chOff x="0" y="0"/>
          <a:chExt cx="0" cy="0"/>
        </a:xfrm>
      </p:grpSpPr>
      <p:sp>
        <p:nvSpPr>
          <p:cNvPr id="611" name="Google Shape;611;p61"/>
          <p:cNvSpPr/>
          <p:nvPr/>
        </p:nvSpPr>
        <p:spPr>
          <a:xfrm>
            <a:off x="348650" y="804585"/>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1"/>
          <p:cNvSpPr txBox="1">
            <a:spLocks noGrp="1"/>
          </p:cNvSpPr>
          <p:nvPr>
            <p:ph type="title"/>
          </p:nvPr>
        </p:nvSpPr>
        <p:spPr>
          <a:xfrm>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tx1"/>
                </a:solidFill>
              </a:rPr>
              <a:t>KHÁI NIỆM</a:t>
            </a:r>
            <a:endParaRPr sz="4000" b="1" dirty="0">
              <a:solidFill>
                <a:schemeClr val="tx1"/>
              </a:solidFill>
            </a:endParaRPr>
          </a:p>
        </p:txBody>
      </p:sp>
      <p:sp>
        <p:nvSpPr>
          <p:cNvPr id="615" name="Google Shape;615;p61"/>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a:xfrm>
            <a:off x="1001113" y="1462484"/>
            <a:ext cx="7636687" cy="2057667"/>
          </a:xfrm>
        </p:spPr>
        <p:txBody>
          <a:bodyPr/>
          <a:lstStyle/>
          <a:p>
            <a:pPr marL="127000" indent="0" algn="just">
              <a:buNone/>
            </a:pPr>
            <a:endParaRPr lang="en-US" dirty="0"/>
          </a:p>
          <a:p>
            <a:pPr marL="127000" indent="0" algn="just">
              <a:buNone/>
            </a:pPr>
            <a:endParaRPr lang="en-US" dirty="0"/>
          </a:p>
          <a:p>
            <a:pPr marL="127000" indent="0" algn="just">
              <a:buNone/>
            </a:pPr>
            <a:endParaRPr lang="en-US" dirty="0"/>
          </a:p>
          <a:p>
            <a:pPr marL="127000" indent="0" algn="just">
              <a:buNone/>
            </a:pPr>
            <a:endParaRPr lang="en-US" dirty="0"/>
          </a:p>
          <a:p>
            <a:pPr marL="127000" indent="0" algn="just">
              <a:buNone/>
            </a:pPr>
            <a:r>
              <a:rPr lang="vi-VN" dirty="0"/>
              <a:t>Phân cụm (clustering) là một phương pháp tiếp cận trong học máy và khai thác dữ liệu, trong đó dữ liệu được chia thành các nhóm (cụm) dựa trên các đặc trưng tương tự với nhau. Mục đích của phân cụm là tìm ra các mẫu dữ liệu có đặc tính tương tự và tạo ra các nhóm dữ liệu không giống nhau. </a:t>
            </a:r>
            <a:endParaRPr lang="en-US" dirty="0">
              <a:latin typeface="Kulim Park" panose="020B0604020202020204" charset="0"/>
            </a:endParaRPr>
          </a:p>
          <a:p>
            <a:pPr marL="127000" indent="0" algn="just">
              <a:buNone/>
            </a:pPr>
            <a:endParaRPr lang="en-US" dirty="0">
              <a:latin typeface="Kulim Park" panose="020B0604020202020204" charset="0"/>
            </a:endParaRPr>
          </a:p>
          <a:p>
            <a:pPr marL="127000" indent="0" algn="just">
              <a:buNone/>
            </a:pPr>
            <a:r>
              <a:rPr lang="en-US" dirty="0">
                <a:latin typeface="Kulim Park" panose="020B0604020202020204" charset="0"/>
              </a:rPr>
              <a:t>         </a:t>
            </a:r>
            <a:r>
              <a:rPr lang="vi-VN" dirty="0"/>
              <a:t>Phân cụm thường được sử dụng để giải quyết các vấn đề như phân loại sản phẩm, phân tích hành vi khách hàng, phân tích ảnh và video, xác định nhóm người dùng và nhiều ứng dụng khác. Các phương pháp phân cụm phổ biến bao gồm k-means, hierarchical clustering, DBSCAN, </a:t>
            </a:r>
            <a:r>
              <a:rPr lang="en-US" dirty="0">
                <a:latin typeface="Kulim Park" panose="020B0604020202020204" charset="0"/>
              </a:rPr>
              <a:t>hay </a:t>
            </a:r>
            <a:r>
              <a:rPr lang="vi-VN" dirty="0"/>
              <a:t>spectral clustering.</a:t>
            </a:r>
            <a:endParaRPr lang="en-US" dirty="0">
              <a:latin typeface="Kulim Park" panose="020B0604020202020204" charset="0"/>
            </a:endParaRPr>
          </a:p>
          <a:p>
            <a:pPr marL="127000" indent="0">
              <a:buNone/>
            </a:pPr>
            <a:endParaRPr lang="en-US" dirty="0"/>
          </a:p>
          <a:p>
            <a:pPr marL="127000" indent="0">
              <a:buNone/>
            </a:pPr>
            <a:endParaRPr lang="en-US" dirty="0"/>
          </a:p>
          <a:p>
            <a:pPr marL="127000" indent="0">
              <a:buNone/>
            </a:pPr>
            <a:endParaRPr lang="en-US" dirty="0"/>
          </a:p>
          <a:p>
            <a:pPr marL="127000" indent="0">
              <a:buNone/>
            </a:pPr>
            <a:endParaRPr lang="en-US" dirty="0"/>
          </a:p>
          <a:p>
            <a:pPr marL="127000" indent="0">
              <a:buNone/>
            </a:pPr>
            <a:endParaRPr lang="en-US" dirty="0"/>
          </a:p>
          <a:p>
            <a:pPr marL="127000" indent="0">
              <a:buNone/>
            </a:pPr>
            <a:endParaRPr lang="en-US" dirty="0"/>
          </a:p>
          <a:p>
            <a:pPr marL="127000" indent="0">
              <a:buNone/>
            </a:pPr>
            <a:endParaRPr lang="en-US" dirty="0"/>
          </a:p>
        </p:txBody>
      </p:sp>
      <p:pic>
        <p:nvPicPr>
          <p:cNvPr id="1028" name="Picture 4" descr="https://lh4.googleusercontent.com/lk6mzzAXOpnruIruWuypXSeJFCFue6eThAz2THE2o1gynKvNXyh7bO8aXlb2iSrP1RB6HlJ6nEdYU9qGPl8HKILdlBU8UKsDkKA38p_HtRuuHeiRyRYtILTddHobbKETAnNcOM73I9575NN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028" y="3224785"/>
            <a:ext cx="5734050" cy="1760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BD49-57FA-9A2D-3768-F0D1EEE0385A}"/>
              </a:ext>
            </a:extLst>
          </p:cNvPr>
          <p:cNvSpPr>
            <a:spLocks noGrp="1"/>
          </p:cNvSpPr>
          <p:nvPr>
            <p:ph type="title"/>
          </p:nvPr>
        </p:nvSpPr>
        <p:spPr/>
        <p:txBody>
          <a:bodyPr/>
          <a:lstStyle/>
          <a:p>
            <a:r>
              <a:rPr lang="vi-VN" dirty="0"/>
              <a:t>PHÂN CỤM TRÊN LƯỚI</a:t>
            </a:r>
            <a:endParaRPr lang="en-US" dirty="0"/>
          </a:p>
        </p:txBody>
      </p:sp>
      <p:sp>
        <p:nvSpPr>
          <p:cNvPr id="3" name="Text Placeholder 2">
            <a:extLst>
              <a:ext uri="{FF2B5EF4-FFF2-40B4-BE49-F238E27FC236}">
                <a16:creationId xmlns:a16="http://schemas.microsoft.com/office/drawing/2014/main" id="{6F6F42C7-1B58-2B0B-DC8F-9051BBA9A480}"/>
              </a:ext>
            </a:extLst>
          </p:cNvPr>
          <p:cNvSpPr>
            <a:spLocks noGrp="1"/>
          </p:cNvSpPr>
          <p:nvPr>
            <p:ph type="body" idx="1"/>
          </p:nvPr>
        </p:nvSpPr>
        <p:spPr>
          <a:xfrm>
            <a:off x="487680" y="1333500"/>
            <a:ext cx="7630320" cy="1031147"/>
          </a:xfrm>
        </p:spPr>
        <p:txBody>
          <a:bodyPr/>
          <a:lstStyle/>
          <a:p>
            <a:pPr marL="127000" indent="0" algn="just">
              <a:lnSpc>
                <a:spcPct val="150000"/>
              </a:lnSpc>
              <a:buNone/>
            </a:pPr>
            <a:r>
              <a:rPr lang="vi-VN" sz="1600" b="1" dirty="0"/>
              <a:t>Mục tiêu: </a:t>
            </a:r>
            <a:r>
              <a:rPr lang="vi-VN" sz="1600" dirty="0"/>
              <a:t>Lượng hóa tập dữ liệu thành các ô(Cell), các ô này tạo thành câu trúc dữ liệu lưới , sau đó các thao tác PCDL  làm việc với các đôi tượng trong từng ô này. </a:t>
            </a:r>
          </a:p>
        </p:txBody>
      </p:sp>
      <p:sp>
        <p:nvSpPr>
          <p:cNvPr id="4" name="TextBox 3">
            <a:extLst>
              <a:ext uri="{FF2B5EF4-FFF2-40B4-BE49-F238E27FC236}">
                <a16:creationId xmlns:a16="http://schemas.microsoft.com/office/drawing/2014/main" id="{177E41DE-6190-B506-CA10-1C841E8F5B46}"/>
              </a:ext>
            </a:extLst>
          </p:cNvPr>
          <p:cNvSpPr txBox="1"/>
          <p:nvPr/>
        </p:nvSpPr>
        <p:spPr>
          <a:xfrm>
            <a:off x="309693" y="2610868"/>
            <a:ext cx="4356092" cy="1815882"/>
          </a:xfrm>
          <a:prstGeom prst="rect">
            <a:avLst/>
          </a:prstGeom>
          <a:noFill/>
        </p:spPr>
        <p:txBody>
          <a:bodyPr wrap="square" rtlCol="0">
            <a:spAutoFit/>
          </a:bodyPr>
          <a:lstStyle/>
          <a:p>
            <a:pPr algn="just"/>
            <a:r>
              <a:rPr lang="vi-VN" sz="1600" b="1" dirty="0">
                <a:latin typeface="Manrope" panose="020B0604020202020204" charset="0"/>
              </a:rPr>
              <a:t>Ưu Điểm: </a:t>
            </a:r>
          </a:p>
          <a:p>
            <a:pPr algn="just"/>
            <a:endParaRPr lang="vi-VN" sz="1600" dirty="0">
              <a:latin typeface="Manrope" panose="020B0604020202020204" charset="0"/>
            </a:endParaRPr>
          </a:p>
          <a:p>
            <a:pPr algn="just"/>
            <a:r>
              <a:rPr lang="vi-VN" sz="1600" dirty="0">
                <a:latin typeface="Manrope" panose="020B0604020202020204" charset="0"/>
              </a:rPr>
              <a:t>- Đơn giản và dễ hiểu </a:t>
            </a:r>
          </a:p>
          <a:p>
            <a:pPr algn="just"/>
            <a:r>
              <a:rPr lang="vi-VN" sz="1600" dirty="0">
                <a:latin typeface="Manrope" panose="020B0604020202020204" charset="0"/>
              </a:rPr>
              <a:t>.</a:t>
            </a:r>
          </a:p>
          <a:p>
            <a:pPr algn="just"/>
            <a:r>
              <a:rPr lang="vi-VN" sz="1600" dirty="0">
                <a:latin typeface="Manrope" panose="020B0604020202020204" charset="0"/>
              </a:rPr>
              <a:t>- Tính toán đơn giản.</a:t>
            </a:r>
          </a:p>
          <a:p>
            <a:pPr algn="just"/>
            <a:r>
              <a:rPr lang="vi-VN" sz="1600" dirty="0">
                <a:latin typeface="Manrope" panose="020B0604020202020204" charset="0"/>
              </a:rPr>
              <a:t>	</a:t>
            </a:r>
          </a:p>
          <a:p>
            <a:pPr algn="just"/>
            <a:r>
              <a:rPr lang="vi-VN" sz="1600" dirty="0">
                <a:latin typeface="Manrope" panose="020B0604020202020204" charset="0"/>
              </a:rPr>
              <a:t>- Phù hợp với dữ liệu phân tán không đều</a:t>
            </a:r>
            <a:r>
              <a:rPr lang="vi-VN" dirty="0">
                <a:latin typeface="Manrope" panose="020B0604020202020204" charset="0"/>
              </a:rPr>
              <a:t>.</a:t>
            </a:r>
          </a:p>
        </p:txBody>
      </p:sp>
      <p:sp>
        <p:nvSpPr>
          <p:cNvPr id="5" name="TextBox 4">
            <a:extLst>
              <a:ext uri="{FF2B5EF4-FFF2-40B4-BE49-F238E27FC236}">
                <a16:creationId xmlns:a16="http://schemas.microsoft.com/office/drawing/2014/main" id="{3F9F0D52-011D-900D-4E71-C36A2671EE77}"/>
              </a:ext>
            </a:extLst>
          </p:cNvPr>
          <p:cNvSpPr txBox="1"/>
          <p:nvPr/>
        </p:nvSpPr>
        <p:spPr>
          <a:xfrm>
            <a:off x="4434840" y="2610868"/>
            <a:ext cx="4791222" cy="1815882"/>
          </a:xfrm>
          <a:prstGeom prst="rect">
            <a:avLst/>
          </a:prstGeom>
          <a:noFill/>
        </p:spPr>
        <p:txBody>
          <a:bodyPr wrap="square" rtlCol="0">
            <a:spAutoFit/>
          </a:bodyPr>
          <a:lstStyle/>
          <a:p>
            <a:pPr algn="just"/>
            <a:r>
              <a:rPr lang="vi-VN" sz="1600" b="1" dirty="0">
                <a:latin typeface="Manrope" panose="020B0604020202020204" charset="0"/>
              </a:rPr>
              <a:t>Nhược điểm:</a:t>
            </a:r>
          </a:p>
          <a:p>
            <a:pPr algn="just"/>
            <a:endParaRPr lang="vi-VN" sz="1600" dirty="0">
              <a:latin typeface="Manrope" panose="020B0604020202020204" charset="0"/>
            </a:endParaRPr>
          </a:p>
          <a:p>
            <a:pPr marL="285750" indent="-285750" algn="just">
              <a:buFontTx/>
              <a:buChar char="-"/>
            </a:pPr>
            <a:r>
              <a:rPr lang="vi-VN" sz="1600" dirty="0">
                <a:latin typeface="Manrope" panose="020B0604020202020204" charset="0"/>
              </a:rPr>
              <a:t>Số lượng phần lưới phải được xác định trước</a:t>
            </a:r>
          </a:p>
          <a:p>
            <a:pPr algn="just"/>
            <a:endParaRPr lang="vi-VN" sz="1600" dirty="0">
              <a:latin typeface="Manrope" panose="020B0604020202020204" charset="0"/>
            </a:endParaRPr>
          </a:p>
          <a:p>
            <a:pPr marL="285750" indent="-285750" algn="just">
              <a:buFontTx/>
              <a:buChar char="-"/>
            </a:pPr>
            <a:r>
              <a:rPr lang="vi-VN" sz="1600" dirty="0">
                <a:latin typeface="Manrope" panose="020B0604020202020204" charset="0"/>
              </a:rPr>
              <a:t>Không phù hợp với dữ liệu có dạng phức tạp</a:t>
            </a:r>
          </a:p>
          <a:p>
            <a:pPr algn="just"/>
            <a:endParaRPr lang="vi-VN" sz="1600" dirty="0">
              <a:latin typeface="Manrope" panose="020B0604020202020204" charset="0"/>
            </a:endParaRPr>
          </a:p>
          <a:p>
            <a:pPr marL="285750" indent="-285750" algn="just">
              <a:buFontTx/>
              <a:buChar char="-"/>
            </a:pPr>
            <a:r>
              <a:rPr lang="vi-VN" sz="1600" dirty="0">
                <a:latin typeface="Manrope" panose="020B0604020202020204" charset="0"/>
              </a:rPr>
              <a:t>Độ chính xác của kết quả phân cụm không cao </a:t>
            </a:r>
            <a:endParaRPr lang="en-US" sz="1600" dirty="0">
              <a:latin typeface="Manrope" panose="020B0604020202020204" charset="0"/>
            </a:endParaRPr>
          </a:p>
        </p:txBody>
      </p:sp>
    </p:spTree>
    <p:extLst>
      <p:ext uri="{BB962C8B-B14F-4D97-AF65-F5344CB8AC3E}">
        <p14:creationId xmlns:p14="http://schemas.microsoft.com/office/powerpoint/2010/main" val="2823935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BD49-57FA-9A2D-3768-F0D1EEE0385A}"/>
              </a:ext>
            </a:extLst>
          </p:cNvPr>
          <p:cNvSpPr>
            <a:spLocks noGrp="1"/>
          </p:cNvSpPr>
          <p:nvPr>
            <p:ph type="title"/>
          </p:nvPr>
        </p:nvSpPr>
        <p:spPr/>
        <p:txBody>
          <a:bodyPr/>
          <a:lstStyle/>
          <a:p>
            <a:pPr marL="127000"/>
            <a:r>
              <a:rPr lang="vi-VN" sz="3200" b="1" dirty="0"/>
              <a:t>THUẬT TOÁN STRING</a:t>
            </a:r>
          </a:p>
        </p:txBody>
      </p:sp>
      <p:sp>
        <p:nvSpPr>
          <p:cNvPr id="4" name="TextBox 3">
            <a:extLst>
              <a:ext uri="{FF2B5EF4-FFF2-40B4-BE49-F238E27FC236}">
                <a16:creationId xmlns:a16="http://schemas.microsoft.com/office/drawing/2014/main" id="{177E41DE-6190-B506-CA10-1C841E8F5B46}"/>
              </a:ext>
            </a:extLst>
          </p:cNvPr>
          <p:cNvSpPr txBox="1"/>
          <p:nvPr/>
        </p:nvSpPr>
        <p:spPr>
          <a:xfrm>
            <a:off x="286247" y="1095600"/>
            <a:ext cx="8013691" cy="830997"/>
          </a:xfrm>
          <a:prstGeom prst="rect">
            <a:avLst/>
          </a:prstGeom>
          <a:noFill/>
        </p:spPr>
        <p:txBody>
          <a:bodyPr wrap="square" rtlCol="0">
            <a:spAutoFit/>
          </a:bodyPr>
          <a:lstStyle/>
          <a:p>
            <a:pPr algn="just">
              <a:lnSpc>
                <a:spcPct val="150000"/>
              </a:lnSpc>
            </a:pPr>
            <a:r>
              <a:rPr lang="vi-VN" sz="1600" dirty="0">
                <a:latin typeface="Manrope" panose="020B0604020202020204" charset="0"/>
              </a:rPr>
              <a:t>STING là viết tắt của "Statistical Information Grid", là một thuật toán phân cụm dữ liệu dựa trên phân cụm trên lưới.</a:t>
            </a:r>
            <a:r>
              <a:rPr lang="vi-VN" dirty="0">
                <a:latin typeface="Manrope" panose="020B0604020202020204" charset="0"/>
              </a:rPr>
              <a:t>.</a:t>
            </a:r>
          </a:p>
        </p:txBody>
      </p:sp>
      <p:sp>
        <p:nvSpPr>
          <p:cNvPr id="6" name="TextBox 5">
            <a:extLst>
              <a:ext uri="{FF2B5EF4-FFF2-40B4-BE49-F238E27FC236}">
                <a16:creationId xmlns:a16="http://schemas.microsoft.com/office/drawing/2014/main" id="{06865DD9-D72B-0125-0F05-0013DBE1426B}"/>
              </a:ext>
            </a:extLst>
          </p:cNvPr>
          <p:cNvSpPr txBox="1"/>
          <p:nvPr/>
        </p:nvSpPr>
        <p:spPr>
          <a:xfrm>
            <a:off x="286247" y="2103120"/>
            <a:ext cx="8494339" cy="3001334"/>
          </a:xfrm>
          <a:prstGeom prst="rect">
            <a:avLst/>
          </a:prstGeom>
          <a:noFill/>
        </p:spPr>
        <p:txBody>
          <a:bodyPr wrap="square" rtlCol="0">
            <a:spAutoFit/>
          </a:bodyPr>
          <a:lstStyle/>
          <a:p>
            <a:pPr algn="just">
              <a:lnSpc>
                <a:spcPct val="150000"/>
              </a:lnSpc>
            </a:pPr>
            <a:r>
              <a:rPr lang="vi-VN" sz="1600" b="1" dirty="0">
                <a:latin typeface="Manrope" panose="020B0604020202020204" charset="0"/>
              </a:rPr>
              <a:t>Các bước thực hiện: </a:t>
            </a:r>
          </a:p>
          <a:p>
            <a:pPr marL="342900" indent="-342900" algn="just">
              <a:lnSpc>
                <a:spcPct val="150000"/>
              </a:lnSpc>
              <a:buAutoNum type="arabicPeriod"/>
            </a:pPr>
            <a:r>
              <a:rPr lang="vi-VN" sz="1600" b="0" i="0" dirty="0">
                <a:solidFill>
                  <a:srgbClr val="374151"/>
                </a:solidFill>
                <a:effectLst/>
                <a:latin typeface="Manrope" panose="020B0604020202020204" charset="0"/>
              </a:rPr>
              <a:t>Xác định kích thước lưới phù hợp cho dữ liệu đầu vào.</a:t>
            </a:r>
          </a:p>
          <a:p>
            <a:pPr marL="342900" indent="-342900" algn="just">
              <a:lnSpc>
                <a:spcPct val="150000"/>
              </a:lnSpc>
              <a:buAutoNum type="arabicPeriod"/>
            </a:pPr>
            <a:r>
              <a:rPr lang="vi-VN" sz="1600" b="0" i="0" dirty="0">
                <a:solidFill>
                  <a:srgbClr val="374151"/>
                </a:solidFill>
                <a:effectLst/>
                <a:latin typeface="Manrope" panose="020B0604020202020204" charset="0"/>
              </a:rPr>
              <a:t>Phân tách dữ liệu thành các phần lưới. </a:t>
            </a:r>
            <a:endParaRPr lang="vi-VN" sz="1600" dirty="0">
              <a:solidFill>
                <a:srgbClr val="374151"/>
              </a:solidFill>
              <a:latin typeface="Manrope" panose="020B0604020202020204" charset="0"/>
            </a:endParaRPr>
          </a:p>
          <a:p>
            <a:pPr marL="342900" indent="-342900" algn="just">
              <a:lnSpc>
                <a:spcPct val="150000"/>
              </a:lnSpc>
              <a:buAutoNum type="arabicPeriod"/>
            </a:pPr>
            <a:r>
              <a:rPr lang="vi-VN" sz="1600" b="0" i="0" dirty="0">
                <a:solidFill>
                  <a:srgbClr val="374151"/>
                </a:solidFill>
                <a:effectLst/>
                <a:latin typeface="Manrope" panose="020B0604020202020204" charset="0"/>
              </a:rPr>
              <a:t>Tính toán các thống kê trên từng phần lưới. </a:t>
            </a:r>
          </a:p>
          <a:p>
            <a:pPr marL="342900" indent="-342900" algn="just">
              <a:lnSpc>
                <a:spcPct val="150000"/>
              </a:lnSpc>
              <a:buAutoNum type="arabicPeriod"/>
            </a:pPr>
            <a:r>
              <a:rPr lang="vi-VN" sz="1600" b="0" i="0" dirty="0">
                <a:solidFill>
                  <a:srgbClr val="374151"/>
                </a:solidFill>
                <a:effectLst/>
                <a:latin typeface="Manrope" panose="020B0604020202020204" charset="0"/>
              </a:rPr>
              <a:t>Sử dụng các thống kê này để phân cụm các phần lưới. </a:t>
            </a:r>
            <a:endParaRPr lang="vi-VN" sz="1600" dirty="0">
              <a:solidFill>
                <a:srgbClr val="374151"/>
              </a:solidFill>
              <a:latin typeface="Manrope" panose="020B0604020202020204" charset="0"/>
            </a:endParaRPr>
          </a:p>
          <a:p>
            <a:pPr marL="342900" indent="-342900" algn="just">
              <a:lnSpc>
                <a:spcPct val="150000"/>
              </a:lnSpc>
              <a:buFont typeface="Arial"/>
              <a:buAutoNum type="arabicPeriod"/>
            </a:pPr>
            <a:r>
              <a:rPr lang="vi-VN" sz="1600" b="0" i="0" dirty="0">
                <a:solidFill>
                  <a:srgbClr val="374151"/>
                </a:solidFill>
                <a:effectLst/>
                <a:latin typeface="Manrope" panose="020B0604020202020204" charset="0"/>
              </a:rPr>
              <a:t>Lặp lại quá trình phân tách và phân cụm cho đến khi đáp ứng được tiêu chí dừng được thiết lập.</a:t>
            </a:r>
          </a:p>
          <a:p>
            <a:pPr algn="just">
              <a:lnSpc>
                <a:spcPct val="150000"/>
              </a:lnSpc>
            </a:pPr>
            <a:endParaRPr lang="en-US" sz="1600" dirty="0"/>
          </a:p>
        </p:txBody>
      </p:sp>
    </p:spTree>
    <p:extLst>
      <p:ext uri="{BB962C8B-B14F-4D97-AF65-F5344CB8AC3E}">
        <p14:creationId xmlns:p14="http://schemas.microsoft.com/office/powerpoint/2010/main" val="2074965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BD49-57FA-9A2D-3768-F0D1EEE0385A}"/>
              </a:ext>
            </a:extLst>
          </p:cNvPr>
          <p:cNvSpPr>
            <a:spLocks noGrp="1"/>
          </p:cNvSpPr>
          <p:nvPr>
            <p:ph type="title"/>
          </p:nvPr>
        </p:nvSpPr>
        <p:spPr/>
        <p:txBody>
          <a:bodyPr/>
          <a:lstStyle/>
          <a:p>
            <a:pPr marL="127000"/>
            <a:r>
              <a:rPr lang="vi-VN" sz="3200" b="1" dirty="0"/>
              <a:t>THUẬT TOÁN CLIQUE</a:t>
            </a:r>
          </a:p>
        </p:txBody>
      </p:sp>
      <p:sp>
        <p:nvSpPr>
          <p:cNvPr id="4" name="TextBox 3">
            <a:extLst>
              <a:ext uri="{FF2B5EF4-FFF2-40B4-BE49-F238E27FC236}">
                <a16:creationId xmlns:a16="http://schemas.microsoft.com/office/drawing/2014/main" id="{177E41DE-6190-B506-CA10-1C841E8F5B46}"/>
              </a:ext>
            </a:extLst>
          </p:cNvPr>
          <p:cNvSpPr txBox="1"/>
          <p:nvPr/>
        </p:nvSpPr>
        <p:spPr>
          <a:xfrm>
            <a:off x="274320" y="1095601"/>
            <a:ext cx="8025619" cy="1569660"/>
          </a:xfrm>
          <a:prstGeom prst="rect">
            <a:avLst/>
          </a:prstGeom>
          <a:noFill/>
        </p:spPr>
        <p:txBody>
          <a:bodyPr wrap="square" rtlCol="0">
            <a:spAutoFit/>
          </a:bodyPr>
          <a:lstStyle/>
          <a:p>
            <a:pPr algn="just">
              <a:lnSpc>
                <a:spcPct val="150000"/>
              </a:lnSpc>
            </a:pPr>
            <a:r>
              <a:rPr lang="vi-VN" sz="1600" b="0" i="0" dirty="0">
                <a:solidFill>
                  <a:srgbClr val="374151"/>
                </a:solidFill>
                <a:effectLst/>
                <a:latin typeface="Manrope" panose="020B0604020202020204" charset="0"/>
              </a:rPr>
              <a:t>Thuật toán CLIQUE (CLustering In QUEst) là một thuật toán phân cụm dữ liệu được sử dụng để phân tách các nhóm dữ liệu dày đặc và có kích thước lớn. CLIQUE hoạt động dựa trên việc tìm kiếm các nhóm con (subgroup) của dữ liệu có độ dày đặc cao và lớn hơn một giá trị ngưỡng (threshold). </a:t>
            </a:r>
            <a:endParaRPr lang="vi-VN" sz="1600" dirty="0">
              <a:latin typeface="Manrope" panose="020B0604020202020204" charset="0"/>
            </a:endParaRPr>
          </a:p>
        </p:txBody>
      </p:sp>
      <p:sp>
        <p:nvSpPr>
          <p:cNvPr id="6" name="TextBox 5">
            <a:extLst>
              <a:ext uri="{FF2B5EF4-FFF2-40B4-BE49-F238E27FC236}">
                <a16:creationId xmlns:a16="http://schemas.microsoft.com/office/drawing/2014/main" id="{06865DD9-D72B-0125-0F05-0013DBE1426B}"/>
              </a:ext>
            </a:extLst>
          </p:cNvPr>
          <p:cNvSpPr txBox="1"/>
          <p:nvPr/>
        </p:nvSpPr>
        <p:spPr>
          <a:xfrm>
            <a:off x="274320" y="2665261"/>
            <a:ext cx="8869680" cy="2400657"/>
          </a:xfrm>
          <a:prstGeom prst="rect">
            <a:avLst/>
          </a:prstGeom>
          <a:noFill/>
        </p:spPr>
        <p:txBody>
          <a:bodyPr wrap="square" rtlCol="0">
            <a:spAutoFit/>
          </a:bodyPr>
          <a:lstStyle/>
          <a:p>
            <a:pPr algn="just">
              <a:lnSpc>
                <a:spcPct val="150000"/>
              </a:lnSpc>
            </a:pPr>
            <a:r>
              <a:rPr lang="vi-VN" sz="1500" b="1" dirty="0">
                <a:latin typeface="Manrope" panose="020B0604020202020204" charset="0"/>
              </a:rPr>
              <a:t>Các bước thực hiện: </a:t>
            </a:r>
            <a:r>
              <a:rPr lang="vi-VN" sz="1500" b="1" i="0" dirty="0">
                <a:solidFill>
                  <a:srgbClr val="374151"/>
                </a:solidFill>
                <a:effectLst/>
                <a:latin typeface="Manrope" panose="020B0604020202020204" charset="0"/>
              </a:rPr>
              <a:t> </a:t>
            </a:r>
          </a:p>
          <a:p>
            <a:pPr marL="342900" indent="-342900" algn="just">
              <a:lnSpc>
                <a:spcPct val="150000"/>
              </a:lnSpc>
              <a:buAutoNum type="arabicPeriod"/>
            </a:pPr>
            <a:r>
              <a:rPr lang="vi-VN" sz="1500" dirty="0">
                <a:solidFill>
                  <a:srgbClr val="374151"/>
                </a:solidFill>
                <a:latin typeface="Manrope" panose="020B0604020202020204" charset="0"/>
              </a:rPr>
              <a:t>Phân hoạch tập dữ liệu thành các hình hộp chữ nhật. Và tìm các hình hộp chữ nhật đặc. </a:t>
            </a:r>
          </a:p>
          <a:p>
            <a:pPr marL="342900" indent="-342900" algn="just">
              <a:lnSpc>
                <a:spcPct val="150000"/>
              </a:lnSpc>
              <a:buAutoNum type="arabicPeriod"/>
            </a:pPr>
            <a:r>
              <a:rPr lang="vi-VN" sz="1500" dirty="0">
                <a:solidFill>
                  <a:srgbClr val="374151"/>
                </a:solidFill>
                <a:latin typeface="Manrope" panose="020B0604020202020204" charset="0"/>
              </a:rPr>
              <a:t>Xác định không gian con chứa các cụm được sử dụng nguyên lý Apriori.</a:t>
            </a:r>
          </a:p>
          <a:p>
            <a:pPr marL="342900" indent="-342900" algn="just">
              <a:lnSpc>
                <a:spcPct val="150000"/>
              </a:lnSpc>
              <a:buAutoNum type="arabicPeriod"/>
            </a:pPr>
            <a:r>
              <a:rPr lang="vi-VN" sz="1500" dirty="0">
                <a:solidFill>
                  <a:srgbClr val="374151"/>
                </a:solidFill>
                <a:latin typeface="Manrope" panose="020B0604020202020204" charset="0"/>
              </a:rPr>
              <a:t>Hợp các hình hộp tạo thành các cụm dữ liệu. </a:t>
            </a:r>
          </a:p>
          <a:p>
            <a:pPr marL="342900" indent="-342900" algn="just">
              <a:lnSpc>
                <a:spcPct val="150000"/>
              </a:lnSpc>
              <a:buAutoNum type="arabicPeriod"/>
            </a:pPr>
            <a:r>
              <a:rPr lang="vi-VN" sz="1500" dirty="0">
                <a:solidFill>
                  <a:srgbClr val="374151"/>
                </a:solidFill>
                <a:latin typeface="Manrope" panose="020B0604020202020204" charset="0"/>
              </a:rPr>
              <a:t>Xác định các cụm: trươc hết nó tìm các xell đặc đơn chiều, tiếp đến chúng tìm các hình chữ nhật 2 chiều, rồi 3 chiều... Cho đến khi hình hộp chữ nhật đặc không chiều được tìm thấy </a:t>
            </a:r>
            <a:r>
              <a:rPr lang="en-US" sz="1500" dirty="0">
                <a:solidFill>
                  <a:srgbClr val="374151"/>
                </a:solidFill>
                <a:latin typeface="Manrope" panose="020B0604020202020204" charset="0"/>
              </a:rPr>
              <a:t>.</a:t>
            </a:r>
            <a:endParaRPr lang="vi-VN" sz="1500" dirty="0">
              <a:solidFill>
                <a:srgbClr val="374151"/>
              </a:solidFill>
              <a:latin typeface="Manrope" panose="020B0604020202020204" charset="0"/>
            </a:endParaRPr>
          </a:p>
          <a:p>
            <a:endParaRPr lang="en-US" sz="1500" dirty="0">
              <a:latin typeface="Manrope" panose="020B0604020202020204" charset="0"/>
            </a:endParaRPr>
          </a:p>
        </p:txBody>
      </p:sp>
    </p:spTree>
    <p:extLst>
      <p:ext uri="{BB962C8B-B14F-4D97-AF65-F5344CB8AC3E}">
        <p14:creationId xmlns:p14="http://schemas.microsoft.com/office/powerpoint/2010/main" val="1284724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BD49-57FA-9A2D-3768-F0D1EEE0385A}"/>
              </a:ext>
            </a:extLst>
          </p:cNvPr>
          <p:cNvSpPr>
            <a:spLocks noGrp="1"/>
          </p:cNvSpPr>
          <p:nvPr>
            <p:ph type="title"/>
          </p:nvPr>
        </p:nvSpPr>
        <p:spPr/>
        <p:txBody>
          <a:bodyPr/>
          <a:lstStyle/>
          <a:p>
            <a:pPr marL="127000"/>
            <a:r>
              <a:rPr lang="vi-VN" sz="3200" b="1" dirty="0"/>
              <a:t>THUẬT TOÁN CLIQUE</a:t>
            </a:r>
          </a:p>
        </p:txBody>
      </p:sp>
      <p:sp>
        <p:nvSpPr>
          <p:cNvPr id="4" name="TextBox 3">
            <a:extLst>
              <a:ext uri="{FF2B5EF4-FFF2-40B4-BE49-F238E27FC236}">
                <a16:creationId xmlns:a16="http://schemas.microsoft.com/office/drawing/2014/main" id="{177E41DE-6190-B506-CA10-1C841E8F5B46}"/>
              </a:ext>
            </a:extLst>
          </p:cNvPr>
          <p:cNvSpPr txBox="1"/>
          <p:nvPr/>
        </p:nvSpPr>
        <p:spPr>
          <a:xfrm>
            <a:off x="157292" y="1272541"/>
            <a:ext cx="8765727" cy="1754326"/>
          </a:xfrm>
          <a:prstGeom prst="rect">
            <a:avLst/>
          </a:prstGeom>
          <a:noFill/>
        </p:spPr>
        <p:txBody>
          <a:bodyPr wrap="square" rtlCol="0">
            <a:spAutoFit/>
          </a:bodyPr>
          <a:lstStyle/>
          <a:p>
            <a:pPr algn="ctr">
              <a:lnSpc>
                <a:spcPct val="150000"/>
              </a:lnSpc>
            </a:pPr>
            <a:r>
              <a:rPr lang="vi-VN" sz="2400" b="1" dirty="0">
                <a:latin typeface="Manrope" panose="020B0604020202020204" charset="0"/>
              </a:rPr>
              <a:t>Ưu điểm</a:t>
            </a:r>
            <a:endParaRPr lang="en-US" sz="2400" b="1" dirty="0">
              <a:latin typeface="Manrope" panose="020B0604020202020204" charset="0"/>
            </a:endParaRPr>
          </a:p>
          <a:p>
            <a:pPr algn="ctr">
              <a:lnSpc>
                <a:spcPct val="150000"/>
              </a:lnSpc>
            </a:pPr>
            <a:r>
              <a:rPr lang="en-US" sz="1600" b="0" i="0" dirty="0">
                <a:solidFill>
                  <a:srgbClr val="374151"/>
                </a:solidFill>
                <a:effectLst/>
                <a:latin typeface="Manrope" panose="020B0604020202020204" charset="0"/>
              </a:rPr>
              <a:t>Độ phức tạp tính toán thấp</a:t>
            </a:r>
            <a:endParaRPr lang="en-US" sz="1600" dirty="0">
              <a:solidFill>
                <a:srgbClr val="374151"/>
              </a:solidFill>
              <a:latin typeface="Manrope" panose="020B0604020202020204" charset="0"/>
            </a:endParaRPr>
          </a:p>
          <a:p>
            <a:pPr algn="ctr">
              <a:lnSpc>
                <a:spcPct val="150000"/>
              </a:lnSpc>
            </a:pPr>
            <a:r>
              <a:rPr lang="en-US" sz="1600" b="0" i="0" dirty="0">
                <a:solidFill>
                  <a:srgbClr val="374151"/>
                </a:solidFill>
                <a:effectLst/>
                <a:latin typeface="Manrope" panose="020B0604020202020204" charset="0"/>
              </a:rPr>
              <a:t>Khả năng xử lý các tập dữ liệu lớn</a:t>
            </a:r>
            <a:endParaRPr lang="vi-VN" sz="1600" dirty="0">
              <a:solidFill>
                <a:srgbClr val="374151"/>
              </a:solidFill>
              <a:latin typeface="Manrope" panose="020B0604020202020204" charset="0"/>
            </a:endParaRPr>
          </a:p>
          <a:p>
            <a:pPr algn="ctr">
              <a:lnSpc>
                <a:spcPct val="150000"/>
              </a:lnSpc>
            </a:pPr>
            <a:r>
              <a:rPr lang="vi-VN" sz="1600" b="0" i="0" dirty="0">
                <a:solidFill>
                  <a:srgbClr val="374151"/>
                </a:solidFill>
                <a:effectLst/>
                <a:latin typeface="Manrope" panose="020B0604020202020204" charset="0"/>
              </a:rPr>
              <a:t>Có khả năng phát hiện các nhóm dày đặc có kích thước lớn.</a:t>
            </a:r>
            <a:endParaRPr lang="vi-VN" sz="1600" dirty="0">
              <a:latin typeface="Manrope" panose="020B0604020202020204" charset="0"/>
            </a:endParaRPr>
          </a:p>
        </p:txBody>
      </p:sp>
      <p:sp>
        <p:nvSpPr>
          <p:cNvPr id="6" name="TextBox 5">
            <a:extLst>
              <a:ext uri="{FF2B5EF4-FFF2-40B4-BE49-F238E27FC236}">
                <a16:creationId xmlns:a16="http://schemas.microsoft.com/office/drawing/2014/main" id="{06865DD9-D72B-0125-0F05-0013DBE1426B}"/>
              </a:ext>
            </a:extLst>
          </p:cNvPr>
          <p:cNvSpPr txBox="1"/>
          <p:nvPr/>
        </p:nvSpPr>
        <p:spPr>
          <a:xfrm>
            <a:off x="1" y="3131820"/>
            <a:ext cx="9144000" cy="1384995"/>
          </a:xfrm>
          <a:prstGeom prst="rect">
            <a:avLst/>
          </a:prstGeom>
          <a:noFill/>
        </p:spPr>
        <p:txBody>
          <a:bodyPr wrap="square" rtlCol="0">
            <a:spAutoFit/>
          </a:bodyPr>
          <a:lstStyle/>
          <a:p>
            <a:pPr algn="ctr">
              <a:lnSpc>
                <a:spcPct val="150000"/>
              </a:lnSpc>
            </a:pPr>
            <a:r>
              <a:rPr lang="vi-VN" sz="2400" b="1" dirty="0">
                <a:latin typeface="Manrope" panose="020B0604020202020204" charset="0"/>
              </a:rPr>
              <a:t>Nhược điểm : </a:t>
            </a:r>
            <a:r>
              <a:rPr lang="vi-VN" sz="2400" b="1" i="0" dirty="0">
                <a:solidFill>
                  <a:srgbClr val="374151"/>
                </a:solidFill>
                <a:effectLst/>
                <a:latin typeface="Manrope" panose="020B0604020202020204" charset="0"/>
              </a:rPr>
              <a:t> </a:t>
            </a:r>
          </a:p>
          <a:p>
            <a:pPr algn="ctr">
              <a:lnSpc>
                <a:spcPct val="150000"/>
              </a:lnSpc>
            </a:pPr>
            <a:r>
              <a:rPr lang="vi-VN" sz="1600" b="0" i="0" dirty="0">
                <a:solidFill>
                  <a:srgbClr val="374151"/>
                </a:solidFill>
                <a:effectLst/>
                <a:latin typeface="Manrope" panose="020B0604020202020204" charset="0"/>
              </a:rPr>
              <a:t>Yêu cầu phải thiết lập giá trị ngưỡng</a:t>
            </a:r>
          </a:p>
          <a:p>
            <a:pPr algn="ctr">
              <a:lnSpc>
                <a:spcPct val="150000"/>
              </a:lnSpc>
            </a:pPr>
            <a:r>
              <a:rPr lang="en-US" sz="1600" b="0" i="0" dirty="0">
                <a:solidFill>
                  <a:srgbClr val="374151"/>
                </a:solidFill>
                <a:effectLst/>
                <a:latin typeface="Manrope" panose="020B0604020202020204" charset="0"/>
                <a:cs typeface="Times New Roman" panose="02020603050405020304" pitchFamily="18" charset="0"/>
              </a:rPr>
              <a:t>Chỉ hoạt động với các tập dữ liệu có độ dày đặc cao</a:t>
            </a:r>
            <a:endParaRPr lang="en-US" sz="1600" dirty="0">
              <a:latin typeface="Manrope" panose="020B0604020202020204" charset="0"/>
              <a:cs typeface="Times New Roman" panose="02020603050405020304" pitchFamily="18" charset="0"/>
            </a:endParaRPr>
          </a:p>
        </p:txBody>
      </p:sp>
    </p:spTree>
    <p:extLst>
      <p:ext uri="{BB962C8B-B14F-4D97-AF65-F5344CB8AC3E}">
        <p14:creationId xmlns:p14="http://schemas.microsoft.com/office/powerpoint/2010/main" val="1752628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21F4-82E4-E24A-76BB-986E4935DABF}"/>
              </a:ext>
            </a:extLst>
          </p:cNvPr>
          <p:cNvSpPr>
            <a:spLocks noGrp="1"/>
          </p:cNvSpPr>
          <p:nvPr>
            <p:ph type="title"/>
          </p:nvPr>
        </p:nvSpPr>
        <p:spPr>
          <a:xfrm>
            <a:off x="719925" y="1743015"/>
            <a:ext cx="2736900" cy="487500"/>
          </a:xfrm>
        </p:spPr>
        <p:txBody>
          <a:bodyPr/>
          <a:lstStyle/>
          <a:p>
            <a:r>
              <a:rPr lang="vi-VN" sz="3200" dirty="0"/>
              <a:t>Giới Thiệu </a:t>
            </a:r>
            <a:endParaRPr lang="en-US" sz="3200" dirty="0"/>
          </a:p>
        </p:txBody>
      </p:sp>
      <p:sp>
        <p:nvSpPr>
          <p:cNvPr id="3" name="Subtitle 2">
            <a:extLst>
              <a:ext uri="{FF2B5EF4-FFF2-40B4-BE49-F238E27FC236}">
                <a16:creationId xmlns:a16="http://schemas.microsoft.com/office/drawing/2014/main" id="{118F83E1-33D7-8C8D-8A5B-48FD8961A641}"/>
              </a:ext>
            </a:extLst>
          </p:cNvPr>
          <p:cNvSpPr>
            <a:spLocks noGrp="1"/>
          </p:cNvSpPr>
          <p:nvPr>
            <p:ph type="subTitle" idx="1"/>
          </p:nvPr>
        </p:nvSpPr>
        <p:spPr>
          <a:xfrm>
            <a:off x="1079484" y="2488737"/>
            <a:ext cx="2736900" cy="1038600"/>
          </a:xfrm>
        </p:spPr>
        <p:txBody>
          <a:bodyPr/>
          <a:lstStyle/>
          <a:p>
            <a:pPr algn="l"/>
            <a:r>
              <a:rPr lang="vi-VN" sz="2000" dirty="0"/>
              <a:t>Khái niệm</a:t>
            </a:r>
          </a:p>
          <a:p>
            <a:pPr algn="l"/>
            <a:endParaRPr lang="vi-VN" sz="2000" dirty="0"/>
          </a:p>
          <a:p>
            <a:pPr algn="l"/>
            <a:r>
              <a:rPr lang="vi-VN" sz="2000" dirty="0"/>
              <a:t>Mục tiêu</a:t>
            </a:r>
          </a:p>
          <a:p>
            <a:pPr algn="l"/>
            <a:endParaRPr lang="vi-VN" sz="2000" dirty="0"/>
          </a:p>
        </p:txBody>
      </p:sp>
      <p:sp>
        <p:nvSpPr>
          <p:cNvPr id="4" name="Title 3">
            <a:extLst>
              <a:ext uri="{FF2B5EF4-FFF2-40B4-BE49-F238E27FC236}">
                <a16:creationId xmlns:a16="http://schemas.microsoft.com/office/drawing/2014/main" id="{AD914E1A-6F14-9123-C77C-6463E77A028C}"/>
              </a:ext>
            </a:extLst>
          </p:cNvPr>
          <p:cNvSpPr>
            <a:spLocks noGrp="1"/>
          </p:cNvSpPr>
          <p:nvPr>
            <p:ph type="title" idx="2"/>
          </p:nvPr>
        </p:nvSpPr>
        <p:spPr>
          <a:xfrm>
            <a:off x="5187985" y="1743015"/>
            <a:ext cx="3357178" cy="487500"/>
          </a:xfrm>
        </p:spPr>
        <p:txBody>
          <a:bodyPr/>
          <a:lstStyle/>
          <a:p>
            <a:r>
              <a:rPr lang="vi-VN" sz="3200" dirty="0"/>
              <a:t>Các Thuật Toán</a:t>
            </a:r>
            <a:endParaRPr lang="en-US" sz="3200" dirty="0"/>
          </a:p>
        </p:txBody>
      </p:sp>
      <p:sp>
        <p:nvSpPr>
          <p:cNvPr id="5" name="Subtitle 4">
            <a:extLst>
              <a:ext uri="{FF2B5EF4-FFF2-40B4-BE49-F238E27FC236}">
                <a16:creationId xmlns:a16="http://schemas.microsoft.com/office/drawing/2014/main" id="{EAEE73C1-80C4-983A-4F94-7F334BF647ED}"/>
              </a:ext>
            </a:extLst>
          </p:cNvPr>
          <p:cNvSpPr>
            <a:spLocks noGrp="1"/>
          </p:cNvSpPr>
          <p:nvPr>
            <p:ph type="subTitle" idx="3"/>
          </p:nvPr>
        </p:nvSpPr>
        <p:spPr>
          <a:xfrm>
            <a:off x="5410886" y="2488737"/>
            <a:ext cx="2736600" cy="1038600"/>
          </a:xfrm>
        </p:spPr>
        <p:txBody>
          <a:bodyPr/>
          <a:lstStyle/>
          <a:p>
            <a:pPr algn="l"/>
            <a:r>
              <a:rPr lang="vi-VN" sz="2000" dirty="0"/>
              <a:t>Thuật toán EM</a:t>
            </a:r>
          </a:p>
          <a:p>
            <a:pPr algn="l"/>
            <a:endParaRPr lang="vi-VN" sz="2000" dirty="0"/>
          </a:p>
          <a:p>
            <a:pPr algn="l"/>
            <a:r>
              <a:rPr lang="vi-VN" sz="2000" dirty="0"/>
              <a:t>Thuật toán COBWEB</a:t>
            </a:r>
            <a:endParaRPr lang="en-US" sz="2000" dirty="0"/>
          </a:p>
        </p:txBody>
      </p:sp>
      <p:sp>
        <p:nvSpPr>
          <p:cNvPr id="6" name="Title 5">
            <a:extLst>
              <a:ext uri="{FF2B5EF4-FFF2-40B4-BE49-F238E27FC236}">
                <a16:creationId xmlns:a16="http://schemas.microsoft.com/office/drawing/2014/main" id="{24EF0CED-6C9B-76AD-5FDB-BFABD69CD8B6}"/>
              </a:ext>
            </a:extLst>
          </p:cNvPr>
          <p:cNvSpPr>
            <a:spLocks noGrp="1"/>
          </p:cNvSpPr>
          <p:nvPr>
            <p:ph type="title" idx="4"/>
          </p:nvPr>
        </p:nvSpPr>
        <p:spPr/>
        <p:txBody>
          <a:bodyPr/>
          <a:lstStyle/>
          <a:p>
            <a:r>
              <a:rPr lang="vi-VN" sz="4400" b="1" dirty="0">
                <a:solidFill>
                  <a:schemeClr val="tx1"/>
                </a:solidFill>
              </a:rPr>
              <a:t>Phân cụm dựa trên mô hình</a:t>
            </a:r>
            <a:endParaRPr lang="en-US" sz="4400" b="1" dirty="0">
              <a:solidFill>
                <a:schemeClr val="tx1"/>
              </a:solidFill>
            </a:endParaRPr>
          </a:p>
        </p:txBody>
      </p:sp>
    </p:spTree>
    <p:extLst>
      <p:ext uri="{BB962C8B-B14F-4D97-AF65-F5344CB8AC3E}">
        <p14:creationId xmlns:p14="http://schemas.microsoft.com/office/powerpoint/2010/main" val="1085391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BD49-57FA-9A2D-3768-F0D1EEE0385A}"/>
              </a:ext>
            </a:extLst>
          </p:cNvPr>
          <p:cNvSpPr>
            <a:spLocks noGrp="1"/>
          </p:cNvSpPr>
          <p:nvPr>
            <p:ph type="title"/>
          </p:nvPr>
        </p:nvSpPr>
        <p:spPr/>
        <p:txBody>
          <a:bodyPr/>
          <a:lstStyle/>
          <a:p>
            <a:r>
              <a:rPr lang="vi-VN" sz="3200" b="1" dirty="0"/>
              <a:t>Phân cụm dựa trên mô hình</a:t>
            </a:r>
            <a:endParaRPr lang="en-US" sz="3200" b="1" dirty="0"/>
          </a:p>
        </p:txBody>
      </p:sp>
      <p:sp>
        <p:nvSpPr>
          <p:cNvPr id="3" name="Text Placeholder 2">
            <a:extLst>
              <a:ext uri="{FF2B5EF4-FFF2-40B4-BE49-F238E27FC236}">
                <a16:creationId xmlns:a16="http://schemas.microsoft.com/office/drawing/2014/main" id="{6F6F42C7-1B58-2B0B-DC8F-9051BBA9A480}"/>
              </a:ext>
            </a:extLst>
          </p:cNvPr>
          <p:cNvSpPr>
            <a:spLocks noGrp="1"/>
          </p:cNvSpPr>
          <p:nvPr>
            <p:ph type="body" idx="1"/>
          </p:nvPr>
        </p:nvSpPr>
        <p:spPr>
          <a:xfrm>
            <a:off x="309692" y="1257299"/>
            <a:ext cx="7808308" cy="1120141"/>
          </a:xfrm>
        </p:spPr>
        <p:txBody>
          <a:bodyPr/>
          <a:lstStyle/>
          <a:p>
            <a:pPr marL="127000" indent="0" algn="just">
              <a:lnSpc>
                <a:spcPct val="150000"/>
              </a:lnSpc>
              <a:buNone/>
            </a:pPr>
            <a:r>
              <a:rPr lang="vi-VN" sz="1600" dirty="0"/>
              <a:t>Phân cụm dựa trên mô hình là một cách tiếp cận thống kê để phân cụm dữ liệu. Dữ liệu quan sát được được coi là đã được tạo ra từ sự kết hợp hữu hạn của các mô hình thành phần. Mỗi mô hình thành phần là một phân phối xác suất.</a:t>
            </a:r>
          </a:p>
        </p:txBody>
      </p:sp>
      <p:sp>
        <p:nvSpPr>
          <p:cNvPr id="6" name="Text Placeholder 2">
            <a:extLst>
              <a:ext uri="{FF2B5EF4-FFF2-40B4-BE49-F238E27FC236}">
                <a16:creationId xmlns:a16="http://schemas.microsoft.com/office/drawing/2014/main" id="{BC6F1DEB-BFCC-52F5-D266-0A45C8401108}"/>
              </a:ext>
            </a:extLst>
          </p:cNvPr>
          <p:cNvSpPr txBox="1">
            <a:spLocks/>
          </p:cNvSpPr>
          <p:nvPr/>
        </p:nvSpPr>
        <p:spPr>
          <a:xfrm>
            <a:off x="309692" y="2032742"/>
            <a:ext cx="7808307" cy="17315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Manrope"/>
              <a:buChar char="●"/>
              <a:defRPr sz="125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Manrope"/>
              <a:buChar char="○"/>
              <a:defRPr sz="1600" b="0" i="0" u="none" strike="noStrike" cap="none">
                <a:solidFill>
                  <a:schemeClr val="dk1"/>
                </a:solidFill>
                <a:latin typeface="Manrope"/>
                <a:ea typeface="Manrope"/>
                <a:cs typeface="Manrope"/>
                <a:sym typeface="Manrope"/>
              </a:defRPr>
            </a:lvl2pPr>
            <a:lvl3pPr marL="1371600" marR="0" lvl="2" indent="-330200" algn="l" rtl="0">
              <a:lnSpc>
                <a:spcPct val="100000"/>
              </a:lnSpc>
              <a:spcBef>
                <a:spcPts val="0"/>
              </a:spcBef>
              <a:spcAft>
                <a:spcPts val="0"/>
              </a:spcAft>
              <a:buClr>
                <a:schemeClr val="dk1"/>
              </a:buClr>
              <a:buSzPts val="1600"/>
              <a:buFont typeface="Manrope"/>
              <a:buChar char="■"/>
              <a:defRPr sz="1600" b="0" i="0" u="none" strike="noStrike" cap="none">
                <a:solidFill>
                  <a:schemeClr val="dk1"/>
                </a:solidFill>
                <a:latin typeface="Manrope"/>
                <a:ea typeface="Manrope"/>
                <a:cs typeface="Manrope"/>
                <a:sym typeface="Manrope"/>
              </a:defRPr>
            </a:lvl3pPr>
            <a:lvl4pPr marL="1828800" marR="0" lvl="3" indent="-330200" algn="l" rtl="0">
              <a:lnSpc>
                <a:spcPct val="100000"/>
              </a:lnSpc>
              <a:spcBef>
                <a:spcPts val="0"/>
              </a:spcBef>
              <a:spcAft>
                <a:spcPts val="0"/>
              </a:spcAft>
              <a:buClr>
                <a:schemeClr val="dk1"/>
              </a:buClr>
              <a:buSzPts val="1600"/>
              <a:buFont typeface="Manrope"/>
              <a:buChar char="●"/>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0"/>
              </a:spcBef>
              <a:spcAft>
                <a:spcPts val="0"/>
              </a:spcAft>
              <a:buClr>
                <a:schemeClr val="dk1"/>
              </a:buClr>
              <a:buSzPts val="1600"/>
              <a:buFont typeface="Manrope"/>
              <a:buChar char="○"/>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0"/>
              </a:spcBef>
              <a:spcAft>
                <a:spcPts val="0"/>
              </a:spcAft>
              <a:buClr>
                <a:schemeClr val="dk1"/>
              </a:buClr>
              <a:buSzPts val="1600"/>
              <a:buFont typeface="Manrope"/>
              <a:buChar char="■"/>
              <a:defRPr sz="1600" b="0" i="0" u="none" strike="noStrike" cap="none">
                <a:solidFill>
                  <a:schemeClr val="dk1"/>
                </a:solidFill>
                <a:latin typeface="Manrope"/>
                <a:ea typeface="Manrope"/>
                <a:cs typeface="Manrope"/>
                <a:sym typeface="Manrope"/>
              </a:defRPr>
            </a:lvl6pPr>
            <a:lvl7pPr marL="3200400" marR="0" lvl="6" indent="-330200" algn="l" rtl="0">
              <a:lnSpc>
                <a:spcPct val="100000"/>
              </a:lnSpc>
              <a:spcBef>
                <a:spcPts val="0"/>
              </a:spcBef>
              <a:spcAft>
                <a:spcPts val="0"/>
              </a:spcAft>
              <a:buClr>
                <a:schemeClr val="dk1"/>
              </a:buClr>
              <a:buSzPts val="1600"/>
              <a:buFont typeface="Manrope"/>
              <a:buChar char="●"/>
              <a:defRPr sz="1600" b="0" i="0" u="none" strike="noStrike" cap="none">
                <a:solidFill>
                  <a:schemeClr val="dk1"/>
                </a:solidFill>
                <a:latin typeface="Manrope"/>
                <a:ea typeface="Manrope"/>
                <a:cs typeface="Manrope"/>
                <a:sym typeface="Manrope"/>
              </a:defRPr>
            </a:lvl7pPr>
            <a:lvl8pPr marL="3657600" marR="0" lvl="7" indent="-330200" algn="l" rtl="0">
              <a:lnSpc>
                <a:spcPct val="100000"/>
              </a:lnSpc>
              <a:spcBef>
                <a:spcPts val="0"/>
              </a:spcBef>
              <a:spcAft>
                <a:spcPts val="0"/>
              </a:spcAft>
              <a:buClr>
                <a:schemeClr val="dk1"/>
              </a:buClr>
              <a:buSzPts val="1600"/>
              <a:buFont typeface="Manrope"/>
              <a:buChar char="○"/>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0"/>
              </a:spcBef>
              <a:spcAft>
                <a:spcPts val="0"/>
              </a:spcAft>
              <a:buClr>
                <a:schemeClr val="dk1"/>
              </a:buClr>
              <a:buSzPts val="1600"/>
              <a:buFont typeface="Manrope"/>
              <a:buChar char="■"/>
              <a:defRPr sz="1600" b="0" i="0" u="none" strike="noStrike" cap="none">
                <a:solidFill>
                  <a:schemeClr val="dk1"/>
                </a:solidFill>
                <a:latin typeface="Manrope"/>
                <a:ea typeface="Manrope"/>
                <a:cs typeface="Manrope"/>
                <a:sym typeface="Manrope"/>
              </a:defRPr>
            </a:lvl9pPr>
          </a:lstStyle>
          <a:p>
            <a:pPr marL="127000" indent="0" algn="just">
              <a:lnSpc>
                <a:spcPct val="150000"/>
              </a:lnSpc>
              <a:buFont typeface="Manrope"/>
              <a:buNone/>
            </a:pPr>
            <a:r>
              <a:rPr lang="vi-VN" sz="1600" dirty="0"/>
              <a:t>Phân cụm dựa trên mô hình là một nỗ lực để thúc đẩy sự phù hợp giữa dữ liệu đã cho và một số mô hình toán học và dựa trên giả định rằng dữ liệu được tạo ra bởi sự kết hợp của phân phối xác suất cơ bản.</a:t>
            </a:r>
          </a:p>
        </p:txBody>
      </p:sp>
    </p:spTree>
    <p:extLst>
      <p:ext uri="{BB962C8B-B14F-4D97-AF65-F5344CB8AC3E}">
        <p14:creationId xmlns:p14="http://schemas.microsoft.com/office/powerpoint/2010/main" val="2285768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BD49-57FA-9A2D-3768-F0D1EEE0385A}"/>
              </a:ext>
            </a:extLst>
          </p:cNvPr>
          <p:cNvSpPr>
            <a:spLocks noGrp="1"/>
          </p:cNvSpPr>
          <p:nvPr>
            <p:ph type="title"/>
          </p:nvPr>
        </p:nvSpPr>
        <p:spPr/>
        <p:txBody>
          <a:bodyPr/>
          <a:lstStyle/>
          <a:p>
            <a:pPr marL="127000"/>
            <a:r>
              <a:rPr lang="vi-VN" sz="3200" b="1" dirty="0">
                <a:solidFill>
                  <a:schemeClr val="tx1"/>
                </a:solidFill>
              </a:rPr>
              <a:t>THUẬT TOÁN EM</a:t>
            </a:r>
          </a:p>
        </p:txBody>
      </p:sp>
      <p:sp>
        <p:nvSpPr>
          <p:cNvPr id="4" name="TextBox 3">
            <a:extLst>
              <a:ext uri="{FF2B5EF4-FFF2-40B4-BE49-F238E27FC236}">
                <a16:creationId xmlns:a16="http://schemas.microsoft.com/office/drawing/2014/main" id="{177E41DE-6190-B506-CA10-1C841E8F5B46}"/>
              </a:ext>
            </a:extLst>
          </p:cNvPr>
          <p:cNvSpPr txBox="1"/>
          <p:nvPr/>
        </p:nvSpPr>
        <p:spPr>
          <a:xfrm>
            <a:off x="289559" y="1196341"/>
            <a:ext cx="8010379" cy="2062103"/>
          </a:xfrm>
          <a:prstGeom prst="rect">
            <a:avLst/>
          </a:prstGeom>
          <a:noFill/>
        </p:spPr>
        <p:txBody>
          <a:bodyPr wrap="square" rtlCol="0">
            <a:spAutoFit/>
          </a:bodyPr>
          <a:lstStyle/>
          <a:p>
            <a:pPr algn="just"/>
            <a:r>
              <a:rPr lang="vi-VN" sz="1600" dirty="0">
                <a:effectLst/>
                <a:latin typeface="Manrope" panose="020B0604020202020204" charset="0"/>
                <a:ea typeface="Calibri" panose="020F0502020204030204" pitchFamily="34" charset="0"/>
              </a:rPr>
              <a:t>Thuật toán EM được xem như là thuật toán dựa trên mẫu hoặc là mở rộng của toán K – means. EM gán các đối tượng cho các cụm đã cho theo xác suất phân phối của đối tượng đó. </a:t>
            </a:r>
            <a:endParaRPr lang="en-US" sz="1600" dirty="0">
              <a:effectLst/>
              <a:latin typeface="Manrope" panose="020B0604020202020204" charset="0"/>
              <a:ea typeface="Calibri" panose="020F0502020204030204" pitchFamily="34" charset="0"/>
            </a:endParaRPr>
          </a:p>
          <a:p>
            <a:pPr algn="just"/>
            <a:endParaRPr lang="vi-VN" sz="1600" dirty="0">
              <a:effectLst/>
              <a:latin typeface="Manrope" panose="020B0604020202020204" charset="0"/>
              <a:ea typeface="Calibri" panose="020F0502020204030204" pitchFamily="34" charset="0"/>
            </a:endParaRPr>
          </a:p>
          <a:p>
            <a:pPr algn="just"/>
            <a:r>
              <a:rPr lang="vi-VN" sz="1600" dirty="0">
                <a:latin typeface="Manrope" panose="020B0604020202020204" charset="0"/>
              </a:rPr>
              <a:t>EM có thể khám phá ra nhiều hình dạng cụm khác nhau, tuy nhiên do thời gian lặp của thuật toán khá nhiều nhằm xác định các tham số tốt nên chi phí tính toán của thuật toán khá cao.</a:t>
            </a:r>
          </a:p>
          <a:p>
            <a:pPr algn="just"/>
            <a:endParaRPr lang="vi-VN" sz="1600" dirty="0">
              <a:latin typeface="Manrope" panose="020B0604020202020204" charset="0"/>
            </a:endParaRPr>
          </a:p>
        </p:txBody>
      </p:sp>
      <p:sp>
        <p:nvSpPr>
          <p:cNvPr id="6" name="TextBox 5">
            <a:extLst>
              <a:ext uri="{FF2B5EF4-FFF2-40B4-BE49-F238E27FC236}">
                <a16:creationId xmlns:a16="http://schemas.microsoft.com/office/drawing/2014/main" id="{06865DD9-D72B-0125-0F05-0013DBE1426B}"/>
              </a:ext>
            </a:extLst>
          </p:cNvPr>
          <p:cNvSpPr txBox="1"/>
          <p:nvPr/>
        </p:nvSpPr>
        <p:spPr>
          <a:xfrm>
            <a:off x="228600" y="3055620"/>
            <a:ext cx="8915400" cy="2677656"/>
          </a:xfrm>
          <a:prstGeom prst="rect">
            <a:avLst/>
          </a:prstGeom>
          <a:noFill/>
        </p:spPr>
        <p:txBody>
          <a:bodyPr wrap="square" rtlCol="0">
            <a:spAutoFit/>
          </a:bodyPr>
          <a:lstStyle/>
          <a:p>
            <a:pPr algn="just">
              <a:lnSpc>
                <a:spcPct val="150000"/>
              </a:lnSpc>
            </a:pPr>
            <a:r>
              <a:rPr lang="vi-VN" sz="1600" b="1" dirty="0">
                <a:latin typeface="Manrope" panose="020B0604020202020204" charset="0"/>
              </a:rPr>
              <a:t>Các bước thực hiện: </a:t>
            </a:r>
          </a:p>
          <a:p>
            <a:pPr algn="just">
              <a:lnSpc>
                <a:spcPct val="150000"/>
              </a:lnSpc>
            </a:pPr>
            <a:r>
              <a:rPr lang="vi-VN" sz="1600" b="0" i="0" dirty="0">
                <a:solidFill>
                  <a:schemeClr val="tx1"/>
                </a:solidFill>
                <a:effectLst/>
                <a:latin typeface="Manrope" panose="020B0604020202020204" charset="0"/>
              </a:rPr>
              <a:t>Thuật toán được chia thành 2 bước và quá trình đó được lặp lại cho đến khi gặp vấn đề được giải quyết.</a:t>
            </a:r>
          </a:p>
          <a:p>
            <a:pPr algn="just">
              <a:lnSpc>
                <a:spcPct val="150000"/>
              </a:lnSpc>
            </a:pPr>
            <a:r>
              <a:rPr lang="vi-VN" sz="1600" dirty="0">
                <a:solidFill>
                  <a:schemeClr val="tx1"/>
                </a:solidFill>
                <a:latin typeface="Manrope" panose="020B0604020202020204" charset="0"/>
              </a:rPr>
              <a:t>E – Step: Ước tính các biến còn thiếu trong tập dữ liệu.</a:t>
            </a:r>
          </a:p>
          <a:p>
            <a:pPr algn="just">
              <a:lnSpc>
                <a:spcPct val="150000"/>
              </a:lnSpc>
            </a:pPr>
            <a:r>
              <a:rPr lang="vi-VN" sz="1600" b="0" i="0" dirty="0">
                <a:solidFill>
                  <a:schemeClr val="tx1"/>
                </a:solidFill>
                <a:effectLst/>
                <a:latin typeface="Manrope" panose="020B0604020202020204" charset="0"/>
              </a:rPr>
              <a:t>M </a:t>
            </a:r>
            <a:r>
              <a:rPr lang="vi-VN" sz="1600" dirty="0">
                <a:solidFill>
                  <a:schemeClr val="tx1"/>
                </a:solidFill>
                <a:latin typeface="Manrope" panose="020B0604020202020204" charset="0"/>
              </a:rPr>
              <a:t>– Step: </a:t>
            </a:r>
            <a:r>
              <a:rPr lang="vi-VN" sz="1600" b="0" i="0" dirty="0">
                <a:solidFill>
                  <a:schemeClr val="tx1"/>
                </a:solidFill>
                <a:effectLst/>
                <a:latin typeface="Manrope" panose="020B0604020202020204" charset="0"/>
              </a:rPr>
              <a:t> Tối đa hóa các tham số của mô hình khi có dữ liệu.</a:t>
            </a:r>
          </a:p>
          <a:p>
            <a:pPr algn="just">
              <a:lnSpc>
                <a:spcPct val="150000"/>
              </a:lnSpc>
            </a:pPr>
            <a:endParaRPr lang="vi-VN" sz="1600" dirty="0">
              <a:solidFill>
                <a:srgbClr val="374151"/>
              </a:solidFill>
              <a:latin typeface="Manrope" panose="020B0604020202020204" charset="0"/>
            </a:endParaRPr>
          </a:p>
          <a:p>
            <a:pPr algn="just">
              <a:lnSpc>
                <a:spcPct val="150000"/>
              </a:lnSpc>
            </a:pPr>
            <a:endParaRPr lang="en-US" sz="1600" dirty="0">
              <a:latin typeface="Manrope" panose="020B0604020202020204" charset="0"/>
            </a:endParaRPr>
          </a:p>
        </p:txBody>
      </p:sp>
    </p:spTree>
    <p:extLst>
      <p:ext uri="{BB962C8B-B14F-4D97-AF65-F5344CB8AC3E}">
        <p14:creationId xmlns:p14="http://schemas.microsoft.com/office/powerpoint/2010/main" val="3170682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BD49-57FA-9A2D-3768-F0D1EEE0385A}"/>
              </a:ext>
            </a:extLst>
          </p:cNvPr>
          <p:cNvSpPr>
            <a:spLocks noGrp="1"/>
          </p:cNvSpPr>
          <p:nvPr>
            <p:ph type="title"/>
          </p:nvPr>
        </p:nvSpPr>
        <p:spPr/>
        <p:txBody>
          <a:bodyPr/>
          <a:lstStyle/>
          <a:p>
            <a:pPr marL="127000"/>
            <a:r>
              <a:rPr lang="vi-VN" sz="3200" b="1" dirty="0"/>
              <a:t>THUẬT TOÁN COBWEB </a:t>
            </a:r>
          </a:p>
        </p:txBody>
      </p:sp>
      <p:sp>
        <p:nvSpPr>
          <p:cNvPr id="4" name="TextBox 3">
            <a:extLst>
              <a:ext uri="{FF2B5EF4-FFF2-40B4-BE49-F238E27FC236}">
                <a16:creationId xmlns:a16="http://schemas.microsoft.com/office/drawing/2014/main" id="{177E41DE-6190-B506-CA10-1C841E8F5B46}"/>
              </a:ext>
            </a:extLst>
          </p:cNvPr>
          <p:cNvSpPr txBox="1"/>
          <p:nvPr/>
        </p:nvSpPr>
        <p:spPr>
          <a:xfrm>
            <a:off x="327659" y="1028701"/>
            <a:ext cx="8095141" cy="1200329"/>
          </a:xfrm>
          <a:prstGeom prst="rect">
            <a:avLst/>
          </a:prstGeom>
          <a:noFill/>
        </p:spPr>
        <p:txBody>
          <a:bodyPr wrap="square" rtlCol="0">
            <a:spAutoFit/>
          </a:bodyPr>
          <a:lstStyle/>
          <a:p>
            <a:pPr lvl="0" algn="just">
              <a:lnSpc>
                <a:spcPct val="150000"/>
              </a:lnSpc>
              <a:spcBef>
                <a:spcPts val="1200"/>
              </a:spcBef>
            </a:pPr>
            <a:r>
              <a:rPr lang="en-US" sz="1600" kern="100" dirty="0">
                <a:effectLst/>
                <a:latin typeface="Manrope" panose="020B0604020202020204" charset="0"/>
                <a:ea typeface="Calibri" panose="020F0502020204030204" pitchFamily="34" charset="0"/>
                <a:cs typeface="Times New Roman" panose="02020603050405020304" pitchFamily="18" charset="0"/>
              </a:rPr>
              <a:t>COBWEB biểu diễn các đối tượng dữ liệu theo kiểu cặp (thuộc tính, giá trị). COBWEB được thực hiện bằng cách tạo cây phân lớp. Mỗi nút của cây phân lớp là đại diện cho khái niệm của đối tượng dữ liệu và tất cả các điểm mà ở dưới lớp đó là cùng một nút.</a:t>
            </a:r>
            <a:endParaRPr lang="en-VN" sz="1600" kern="100" dirty="0">
              <a:effectLst/>
              <a:latin typeface="Manrope" panose="020B060402020202020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6865DD9-D72B-0125-0F05-0013DBE1426B}"/>
              </a:ext>
            </a:extLst>
          </p:cNvPr>
          <p:cNvSpPr txBox="1"/>
          <p:nvPr/>
        </p:nvSpPr>
        <p:spPr>
          <a:xfrm>
            <a:off x="327659" y="2651760"/>
            <a:ext cx="8816341" cy="2308324"/>
          </a:xfrm>
          <a:prstGeom prst="rect">
            <a:avLst/>
          </a:prstGeom>
          <a:noFill/>
        </p:spPr>
        <p:txBody>
          <a:bodyPr wrap="square" rtlCol="0">
            <a:spAutoFit/>
          </a:bodyPr>
          <a:lstStyle/>
          <a:p>
            <a:pPr algn="just">
              <a:lnSpc>
                <a:spcPct val="150000"/>
              </a:lnSpc>
            </a:pPr>
            <a:r>
              <a:rPr lang="vi-VN" sz="1600" b="1" dirty="0">
                <a:latin typeface="Manrope" panose="020B0604020202020204" charset="0"/>
              </a:rPr>
              <a:t>Các bước chính của thuật toán:</a:t>
            </a:r>
          </a:p>
          <a:p>
            <a:pPr algn="just">
              <a:lnSpc>
                <a:spcPct val="150000"/>
              </a:lnSpc>
            </a:pPr>
            <a:r>
              <a:rPr lang="vi-VN" sz="1600" dirty="0">
                <a:latin typeface="Manrope" panose="020B0604020202020204" charset="0"/>
              </a:rPr>
              <a:t>1. Khởi tạo cây bắt đầu bằng một nút rỗng</a:t>
            </a:r>
          </a:p>
          <a:p>
            <a:pPr algn="just">
              <a:lnSpc>
                <a:spcPct val="150000"/>
              </a:lnSpc>
            </a:pPr>
            <a:r>
              <a:rPr lang="vi-VN" sz="1600" dirty="0">
                <a:latin typeface="Manrope" panose="020B0604020202020204" charset="0"/>
              </a:rPr>
              <a:t>2. Sau khi thêm vào từng nút một và cập nhật lại cây cho phù hợp tại mỗi thời điểm</a:t>
            </a:r>
          </a:p>
          <a:p>
            <a:pPr algn="just">
              <a:lnSpc>
                <a:spcPct val="150000"/>
              </a:lnSpc>
            </a:pPr>
            <a:r>
              <a:rPr lang="vi-VN" sz="1600" dirty="0">
                <a:latin typeface="Manrope" panose="020B0604020202020204" charset="0"/>
              </a:rPr>
              <a:t>3. Cập nhật cây bắt đầu từ lá bên phải trong mỗi trường hợp, sau đó cấu trúc lại cây</a:t>
            </a:r>
          </a:p>
          <a:p>
            <a:pPr algn="just">
              <a:lnSpc>
                <a:spcPct val="150000"/>
              </a:lnSpc>
            </a:pPr>
            <a:r>
              <a:rPr lang="vi-VN" sz="1600" dirty="0">
                <a:latin typeface="Manrope" panose="020B0604020202020204" charset="0"/>
              </a:rPr>
              <a:t>4. Quyết định cập nhật dựa trên sự phân hoạch và các hàm tiêu chuẩn phân loại</a:t>
            </a:r>
          </a:p>
          <a:p>
            <a:pPr algn="just">
              <a:lnSpc>
                <a:spcPct val="150000"/>
              </a:lnSpc>
            </a:pPr>
            <a:endParaRPr lang="en-US" sz="1600" dirty="0">
              <a:latin typeface="Manrope" panose="020B0604020202020204" charset="0"/>
            </a:endParaRPr>
          </a:p>
        </p:txBody>
      </p:sp>
    </p:spTree>
    <p:extLst>
      <p:ext uri="{BB962C8B-B14F-4D97-AF65-F5344CB8AC3E}">
        <p14:creationId xmlns:p14="http://schemas.microsoft.com/office/powerpoint/2010/main" val="3896464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96"/>
          <p:cNvSpPr txBox="1">
            <a:spLocks noGrp="1"/>
          </p:cNvSpPr>
          <p:nvPr>
            <p:ph type="title" idx="15"/>
          </p:nvPr>
        </p:nvSpPr>
        <p:spPr>
          <a:xfrm flipH="1">
            <a:off x="719925" y="786384"/>
            <a:ext cx="7704000" cy="1018032"/>
          </a:xfrm>
          <a:prstGeom prst="rect">
            <a:avLst/>
          </a:prstGeom>
        </p:spPr>
        <p:txBody>
          <a:bodyPr spcFirstLastPara="1" wrap="square" lIns="91425" tIns="91425" rIns="91425" bIns="91425" anchor="ctr" anchorCtr="0">
            <a:noAutofit/>
          </a:bodyPr>
          <a:lstStyle/>
          <a:p>
            <a:br>
              <a:rPr lang="en" dirty="0"/>
            </a:br>
            <a:br>
              <a:rPr lang="en" dirty="0"/>
            </a:br>
            <a:br>
              <a:rPr lang="en" dirty="0"/>
            </a:br>
            <a:r>
              <a:rPr lang="en" sz="7000" dirty="0">
                <a:latin typeface="Manrope" panose="020B0604020202020204" charset="0"/>
              </a:rPr>
              <a:t>THANKS!</a:t>
            </a:r>
            <a:br>
              <a:rPr lang="en" dirty="0">
                <a:latin typeface="Manrope" panose="020B0604020202020204" charset="0"/>
              </a:rPr>
            </a:br>
            <a:endParaRPr sz="1600" dirty="0"/>
          </a:p>
        </p:txBody>
      </p:sp>
    </p:spTree>
    <p:extLst>
      <p:ext uri="{BB962C8B-B14F-4D97-AF65-F5344CB8AC3E}">
        <p14:creationId xmlns:p14="http://schemas.microsoft.com/office/powerpoint/2010/main" val="1341273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09"/>
        <p:cNvGrpSpPr/>
        <p:nvPr/>
      </p:nvGrpSpPr>
      <p:grpSpPr>
        <a:xfrm>
          <a:off x="0" y="0"/>
          <a:ext cx="0" cy="0"/>
          <a:chOff x="0" y="0"/>
          <a:chExt cx="0" cy="0"/>
        </a:xfrm>
      </p:grpSpPr>
      <p:sp>
        <p:nvSpPr>
          <p:cNvPr id="611" name="Google Shape;611;p61"/>
          <p:cNvSpPr/>
          <p:nvPr/>
        </p:nvSpPr>
        <p:spPr>
          <a:xfrm>
            <a:off x="348650" y="804585"/>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1"/>
          <p:cNvSpPr txBox="1">
            <a:spLocks noGrp="1"/>
          </p:cNvSpPr>
          <p:nvPr>
            <p:ph type="title"/>
          </p:nvPr>
        </p:nvSpPr>
        <p:spPr>
          <a:xfrm>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t>VAI TRÒ</a:t>
            </a:r>
            <a:endParaRPr sz="4000" b="1" dirty="0">
              <a:solidFill>
                <a:schemeClr val="lt1"/>
              </a:solidFill>
            </a:endParaRPr>
          </a:p>
        </p:txBody>
      </p:sp>
      <p:sp>
        <p:nvSpPr>
          <p:cNvPr id="615" name="Google Shape;615;p61"/>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a:xfrm>
            <a:off x="650081" y="1721644"/>
            <a:ext cx="7987720" cy="2947891"/>
          </a:xfrm>
        </p:spPr>
        <p:txBody>
          <a:bodyPr/>
          <a:lstStyle/>
          <a:p>
            <a:pPr marL="127000" indent="0" algn="just">
              <a:buNone/>
            </a:pPr>
            <a:endParaRPr lang="en-US" dirty="0">
              <a:latin typeface="Kulim Park" panose="020B0604020202020204" charset="0"/>
            </a:endParaRPr>
          </a:p>
          <a:p>
            <a:pPr marL="127000" indent="0" algn="just">
              <a:buNone/>
            </a:pPr>
            <a:endParaRPr lang="en-US" dirty="0">
              <a:latin typeface="Kulim Park" panose="020B0604020202020204" charset="0"/>
            </a:endParaRPr>
          </a:p>
          <a:p>
            <a:pPr marL="127000" indent="0" algn="just">
              <a:buNone/>
            </a:pPr>
            <a:endParaRPr lang="en-US" dirty="0">
              <a:latin typeface="Kulim Park" panose="020B0604020202020204" charset="0"/>
            </a:endParaRPr>
          </a:p>
          <a:p>
            <a:pPr algn="just">
              <a:spcBef>
                <a:spcPts val="1200"/>
              </a:spcBef>
            </a:pPr>
            <a:r>
              <a:rPr lang="vi-VN" sz="1600" dirty="0"/>
              <a:t>Phân tích cụm có vai trò rất quan trọng trong việc khai thác và phân tích dữ liệu. Một trong những vai trò chính của phân tích cụm là giúp người dùng tìm ra các nhóm tương đồng hoặc phân tách các nhóm khác biệt trong tập dữ liệu.</a:t>
            </a:r>
          </a:p>
          <a:p>
            <a:pPr algn="just">
              <a:spcBef>
                <a:spcPts val="1200"/>
              </a:spcBef>
            </a:pPr>
            <a:r>
              <a:rPr lang="vi-VN" sz="1600" dirty="0"/>
              <a:t>Các kết quả phân tích cụm giúp người dùng hiểu rõ hơn về dữ liệu, đưa ra các quyết định hợp lý và phát hiện ra các thông tin ẩn trong dữ liệu. Ngoài ra, phân tích cụm còn giúp người dùng giảm chiều dữ liệu, tăng hiệu quả và độ chính xác trong việc phân tích và xử lý dữ liệu.</a:t>
            </a:r>
          </a:p>
          <a:p>
            <a:pPr algn="just">
              <a:spcBef>
                <a:spcPts val="1200"/>
              </a:spcBef>
            </a:pPr>
            <a:r>
              <a:rPr lang="vi-VN" sz="1600" dirty="0"/>
              <a:t>Như vậy phân tích cụm là một công cụ quan trọng giúp cho việc khai phá và phân tích dữ liệu trở nên dễ dàng và chính xác hơn, đưa ra các quyết định đúng đắn và hiệu quả trong nhiều lĩnh vực khác nhau.</a:t>
            </a:r>
          </a:p>
          <a:p>
            <a:pPr marL="127000" indent="0">
              <a:buNone/>
            </a:pPr>
            <a:br>
              <a:rPr lang="vi-VN" dirty="0"/>
            </a:br>
            <a:endParaRPr lang="en-US" dirty="0"/>
          </a:p>
          <a:p>
            <a:pPr marL="127000" indent="0">
              <a:buNone/>
            </a:pPr>
            <a:endParaRPr lang="en-US" dirty="0"/>
          </a:p>
          <a:p>
            <a:pPr marL="127000" indent="0">
              <a:buNone/>
            </a:pPr>
            <a:endParaRPr lang="en-US" dirty="0"/>
          </a:p>
          <a:p>
            <a:pPr marL="127000" indent="0">
              <a:buNone/>
            </a:pPr>
            <a:endParaRPr lang="en-US" dirty="0"/>
          </a:p>
          <a:p>
            <a:pPr marL="127000" indent="0">
              <a:buNone/>
            </a:pPr>
            <a:endParaRPr lang="en-US" dirty="0"/>
          </a:p>
          <a:p>
            <a:pPr marL="127000" indent="0">
              <a:buNone/>
            </a:pPr>
            <a:endParaRPr lang="en-US" dirty="0"/>
          </a:p>
          <a:p>
            <a:pPr marL="127000" indent="0">
              <a:buNone/>
            </a:pPr>
            <a:endParaRPr lang="en-US" dirty="0"/>
          </a:p>
        </p:txBody>
      </p:sp>
    </p:spTree>
    <p:extLst>
      <p:ext uri="{BB962C8B-B14F-4D97-AF65-F5344CB8AC3E}">
        <p14:creationId xmlns:p14="http://schemas.microsoft.com/office/powerpoint/2010/main" val="335607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0"/>
          <p:cNvSpPr txBox="1">
            <a:spLocks noGrp="1"/>
          </p:cNvSpPr>
          <p:nvPr>
            <p:ph type="title" idx="15"/>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ỨNG DỤNG</a:t>
            </a:r>
            <a:endParaRPr b="1" dirty="0"/>
          </a:p>
        </p:txBody>
      </p:sp>
      <p:sp>
        <p:nvSpPr>
          <p:cNvPr id="590" name="Google Shape;590;p60"/>
          <p:cNvSpPr/>
          <p:nvPr/>
        </p:nvSpPr>
        <p:spPr>
          <a:xfrm>
            <a:off x="719916" y="1625393"/>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0"/>
          <p:cNvSpPr/>
          <p:nvPr/>
        </p:nvSpPr>
        <p:spPr>
          <a:xfrm flipH="1">
            <a:off x="4571988" y="1625400"/>
            <a:ext cx="1350837" cy="973145"/>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0"/>
          <p:cNvSpPr/>
          <p:nvPr/>
        </p:nvSpPr>
        <p:spPr>
          <a:xfrm flipH="1">
            <a:off x="4720335" y="3321937"/>
            <a:ext cx="1162249" cy="1032818"/>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0"/>
          <p:cNvSpPr/>
          <p:nvPr/>
        </p:nvSpPr>
        <p:spPr>
          <a:xfrm>
            <a:off x="704600" y="3351763"/>
            <a:ext cx="1095097" cy="973144"/>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0"/>
          <p:cNvSpPr txBox="1">
            <a:spLocks noGrp="1"/>
          </p:cNvSpPr>
          <p:nvPr>
            <p:ph type="title"/>
          </p:nvPr>
        </p:nvSpPr>
        <p:spPr>
          <a:xfrm>
            <a:off x="1987675" y="1412700"/>
            <a:ext cx="2430000"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chemeClr val="tx1"/>
                </a:solidFill>
              </a:rPr>
              <a:t>Phân tích khách hàng</a:t>
            </a:r>
            <a:endParaRPr b="1" dirty="0">
              <a:solidFill>
                <a:schemeClr val="tx1"/>
              </a:solidFill>
            </a:endParaRPr>
          </a:p>
        </p:txBody>
      </p:sp>
      <p:sp>
        <p:nvSpPr>
          <p:cNvPr id="595" name="Google Shape;595;p60"/>
          <p:cNvSpPr txBox="1">
            <a:spLocks noGrp="1"/>
          </p:cNvSpPr>
          <p:nvPr>
            <p:ph type="subTitle" idx="1"/>
          </p:nvPr>
        </p:nvSpPr>
        <p:spPr>
          <a:xfrm>
            <a:off x="1987700" y="2292125"/>
            <a:ext cx="24300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Phân tích hành vi mua hàng của khách hàng, phân tích khách hàng tiềm năng,...</a:t>
            </a:r>
            <a:endParaRPr dirty="0"/>
          </a:p>
        </p:txBody>
      </p:sp>
      <p:sp>
        <p:nvSpPr>
          <p:cNvPr id="596" name="Google Shape;596;p60"/>
          <p:cNvSpPr txBox="1">
            <a:spLocks noGrp="1"/>
          </p:cNvSpPr>
          <p:nvPr>
            <p:ph type="title" idx="2"/>
          </p:nvPr>
        </p:nvSpPr>
        <p:spPr>
          <a:xfrm>
            <a:off x="845800" y="18880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97" name="Google Shape;597;p60"/>
          <p:cNvSpPr txBox="1">
            <a:spLocks noGrp="1"/>
          </p:cNvSpPr>
          <p:nvPr>
            <p:ph type="title" idx="3"/>
          </p:nvPr>
        </p:nvSpPr>
        <p:spPr>
          <a:xfrm>
            <a:off x="1928100" y="3162748"/>
            <a:ext cx="2430000"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Phân tích dữ liệu y tế</a:t>
            </a:r>
            <a:endParaRPr b="1" dirty="0"/>
          </a:p>
        </p:txBody>
      </p:sp>
      <p:sp>
        <p:nvSpPr>
          <p:cNvPr id="598" name="Google Shape;598;p60"/>
          <p:cNvSpPr txBox="1">
            <a:spLocks noGrp="1"/>
          </p:cNvSpPr>
          <p:nvPr>
            <p:ph type="subTitle" idx="4"/>
          </p:nvPr>
        </p:nvSpPr>
        <p:spPr>
          <a:xfrm>
            <a:off x="1928125" y="4042172"/>
            <a:ext cx="2430000" cy="612900"/>
          </a:xfrm>
          <a:prstGeom prst="rect">
            <a:avLst/>
          </a:prstGeom>
        </p:spPr>
        <p:txBody>
          <a:bodyPr spcFirstLastPara="1" wrap="square" lIns="91425" tIns="91425" rIns="91425" bIns="91425" anchor="t" anchorCtr="0">
            <a:noAutofit/>
          </a:bodyPr>
          <a:lstStyle/>
          <a:p>
            <a:pPr marL="0" lvl="0" indent="0"/>
            <a:r>
              <a:rPr lang="vi-VN" dirty="0"/>
              <a:t>Phát hiện các dấu hiệu bất thường</a:t>
            </a:r>
            <a:r>
              <a:rPr lang="en-US" dirty="0"/>
              <a:t>, giúp bác sĩ đưa ra chuẩn đoán chính xác,...</a:t>
            </a:r>
            <a:endParaRPr lang="vi-VN" dirty="0">
              <a:latin typeface="Kulim Park" panose="020B0604020202020204" charset="0"/>
            </a:endParaRPr>
          </a:p>
        </p:txBody>
      </p:sp>
      <p:sp>
        <p:nvSpPr>
          <p:cNvPr id="599" name="Google Shape;599;p60"/>
          <p:cNvSpPr txBox="1">
            <a:spLocks noGrp="1"/>
          </p:cNvSpPr>
          <p:nvPr>
            <p:ph type="subTitle" idx="6"/>
          </p:nvPr>
        </p:nvSpPr>
        <p:spPr>
          <a:xfrm>
            <a:off x="6000775" y="2292102"/>
            <a:ext cx="2430000" cy="755898"/>
          </a:xfrm>
          <a:prstGeom prst="rect">
            <a:avLst/>
          </a:prstGeom>
        </p:spPr>
        <p:txBody>
          <a:bodyPr spcFirstLastPara="1" wrap="square" lIns="91425" tIns="91425" rIns="91425" bIns="91425" anchor="t" anchorCtr="0">
            <a:noAutofit/>
          </a:bodyPr>
          <a:lstStyle/>
          <a:p>
            <a:pPr marL="0" lvl="0" indent="0"/>
            <a:r>
              <a:rPr lang="en-US" dirty="0"/>
              <a:t>Phân tích các dấu hiệu tiềm ẩn của các vấn đề tài chính,...</a:t>
            </a:r>
            <a:endParaRPr dirty="0">
              <a:latin typeface="Kulim Park" panose="020B0604020202020204" charset="0"/>
            </a:endParaRPr>
          </a:p>
        </p:txBody>
      </p:sp>
      <p:sp>
        <p:nvSpPr>
          <p:cNvPr id="600" name="Google Shape;600;p60"/>
          <p:cNvSpPr txBox="1">
            <a:spLocks noGrp="1"/>
          </p:cNvSpPr>
          <p:nvPr>
            <p:ph type="title" idx="7"/>
          </p:nvPr>
        </p:nvSpPr>
        <p:spPr>
          <a:xfrm>
            <a:off x="5981196" y="3162738"/>
            <a:ext cx="2430000"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chemeClr val="tx1"/>
                </a:solidFill>
              </a:rPr>
              <a:t>Phân tích hình ảnh và video</a:t>
            </a:r>
            <a:endParaRPr b="1" dirty="0">
              <a:solidFill>
                <a:schemeClr val="tx1"/>
              </a:solidFill>
            </a:endParaRPr>
          </a:p>
        </p:txBody>
      </p:sp>
      <p:sp>
        <p:nvSpPr>
          <p:cNvPr id="601" name="Google Shape;601;p60"/>
          <p:cNvSpPr txBox="1">
            <a:spLocks noGrp="1"/>
          </p:cNvSpPr>
          <p:nvPr>
            <p:ph type="title" idx="9"/>
          </p:nvPr>
        </p:nvSpPr>
        <p:spPr>
          <a:xfrm>
            <a:off x="845798" y="36442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02" name="Google Shape;602;p60"/>
          <p:cNvSpPr txBox="1">
            <a:spLocks noGrp="1"/>
          </p:cNvSpPr>
          <p:nvPr>
            <p:ph type="title" idx="5"/>
          </p:nvPr>
        </p:nvSpPr>
        <p:spPr>
          <a:xfrm>
            <a:off x="6000750" y="1412688"/>
            <a:ext cx="2430000" cy="83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Phân tích dữ liệu tài chính</a:t>
            </a:r>
            <a:endParaRPr b="1" dirty="0"/>
          </a:p>
        </p:txBody>
      </p:sp>
      <p:sp>
        <p:nvSpPr>
          <p:cNvPr id="603" name="Google Shape;603;p60"/>
          <p:cNvSpPr txBox="1">
            <a:spLocks noGrp="1"/>
          </p:cNvSpPr>
          <p:nvPr>
            <p:ph type="subTitle" idx="8"/>
          </p:nvPr>
        </p:nvSpPr>
        <p:spPr>
          <a:xfrm>
            <a:off x="5981200" y="4042161"/>
            <a:ext cx="2430000" cy="612900"/>
          </a:xfrm>
          <a:prstGeom prst="rect">
            <a:avLst/>
          </a:prstGeom>
        </p:spPr>
        <p:txBody>
          <a:bodyPr spcFirstLastPara="1" wrap="square" lIns="91425" tIns="91425" rIns="91425" bIns="91425" anchor="t" anchorCtr="0">
            <a:noAutofit/>
          </a:bodyPr>
          <a:lstStyle/>
          <a:p>
            <a:pPr marL="0" lvl="0" indent="0"/>
            <a:r>
              <a:rPr lang="en-US" dirty="0"/>
              <a:t>P</a:t>
            </a:r>
            <a:r>
              <a:rPr lang="vi-VN" dirty="0"/>
              <a:t>hân loại các đối tượng trong hình ảnh hoặc video, giúp tìm kiếm và phân tích nội dung dễ dàng hơn</a:t>
            </a:r>
            <a:r>
              <a:rPr lang="en-US" dirty="0"/>
              <a:t>,...</a:t>
            </a:r>
            <a:endParaRPr dirty="0"/>
          </a:p>
        </p:txBody>
      </p:sp>
      <p:sp>
        <p:nvSpPr>
          <p:cNvPr id="604" name="Google Shape;604;p60"/>
          <p:cNvSpPr txBox="1">
            <a:spLocks noGrp="1"/>
          </p:cNvSpPr>
          <p:nvPr>
            <p:ph type="title" idx="13"/>
          </p:nvPr>
        </p:nvSpPr>
        <p:spPr>
          <a:xfrm>
            <a:off x="4895098" y="18880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05" name="Google Shape;605;p60"/>
          <p:cNvSpPr txBox="1">
            <a:spLocks noGrp="1"/>
          </p:cNvSpPr>
          <p:nvPr>
            <p:ph type="title" idx="14"/>
          </p:nvPr>
        </p:nvSpPr>
        <p:spPr>
          <a:xfrm>
            <a:off x="4895098" y="3644250"/>
            <a:ext cx="812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5"/>
          <p:cNvSpPr txBox="1">
            <a:spLocks noGrp="1"/>
          </p:cNvSpPr>
          <p:nvPr>
            <p:ph type="title"/>
          </p:nvPr>
        </p:nvSpPr>
        <p:spPr>
          <a:xfrm>
            <a:off x="1749750" y="1147955"/>
            <a:ext cx="5644500" cy="28475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solidFill>
                  <a:schemeClr val="tx1"/>
                </a:solidFill>
              </a:rPr>
              <a:t>II. MỘT SỐ THUẬT TOÁN KHAI PHÁ DỮ LIỆU BẰNG PHÂN CỤM DỮ LIỆU</a:t>
            </a:r>
            <a:endParaRPr sz="4400" dirty="0">
              <a:solidFill>
                <a:schemeClr val="tx1"/>
              </a:solidFill>
            </a:endParaRPr>
          </a:p>
        </p:txBody>
      </p:sp>
    </p:spTree>
    <p:extLst>
      <p:ext uri="{BB962C8B-B14F-4D97-AF65-F5344CB8AC3E}">
        <p14:creationId xmlns:p14="http://schemas.microsoft.com/office/powerpoint/2010/main" val="4061018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flipH="1">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tx1"/>
                </a:solidFill>
              </a:rPr>
              <a:t>PHÂN CỤM PHÂN HOẠCH</a:t>
            </a:r>
            <a:endParaRPr b="1" dirty="0">
              <a:solidFill>
                <a:schemeClr val="tx1"/>
              </a:solidFill>
            </a:endParaRPr>
          </a:p>
        </p:txBody>
      </p:sp>
      <p:sp>
        <p:nvSpPr>
          <p:cNvPr id="564" name="Google Shape;564;p58"/>
          <p:cNvSpPr txBox="1"/>
          <p:nvPr/>
        </p:nvSpPr>
        <p:spPr>
          <a:xfrm>
            <a:off x="719925" y="1235876"/>
            <a:ext cx="7710800" cy="2922238"/>
          </a:xfrm>
          <a:prstGeom prst="rect">
            <a:avLst/>
          </a:prstGeom>
          <a:noFill/>
          <a:ln>
            <a:noFill/>
          </a:ln>
        </p:spPr>
        <p:txBody>
          <a:bodyPr spcFirstLastPara="1" wrap="square" lIns="91425" tIns="91425" rIns="91425" bIns="91425" anchor="t" anchorCtr="0">
            <a:noAutofit/>
          </a:bodyPr>
          <a:lstStyle/>
          <a:p>
            <a:pPr marL="285750" indent="-285750">
              <a:lnSpc>
                <a:spcPct val="150000"/>
              </a:lnSpc>
              <a:buFont typeface="Wingdings" panose="05000000000000000000" pitchFamily="2" charset="2"/>
              <a:buChar char="Ø"/>
            </a:pPr>
            <a:r>
              <a:rPr lang="vi-VN" dirty="0">
                <a:latin typeface="Manrope" panose="020B0604020202020204" charset="0"/>
              </a:rPr>
              <a:t>Ý tưởng chính của kỹ thuật này là phân một tập dữ liệu có n phần tử cho trước thành k nhóm dữ liệu sao cho một phần tử dữ liệu chỉ thuộc về một nhóm dữ liệu và một nhóm dữ liệu có tối thiểu ít nhất một phần từ dữ liệu.</a:t>
            </a:r>
            <a:br>
              <a:rPr lang="en-US" dirty="0">
                <a:latin typeface="Manrope" panose="020B0604020202020204" charset="0"/>
              </a:rPr>
            </a:br>
            <a:r>
              <a:rPr lang="en-US" dirty="0">
                <a:latin typeface="Manrope" panose="020B0604020202020204" charset="0"/>
              </a:rPr>
              <a:t>      </a:t>
            </a:r>
          </a:p>
          <a:p>
            <a:pPr marL="285750" indent="-285750">
              <a:lnSpc>
                <a:spcPct val="150000"/>
              </a:lnSpc>
              <a:buFont typeface="Wingdings" panose="05000000000000000000" pitchFamily="2" charset="2"/>
              <a:buChar char="Ø"/>
            </a:pPr>
            <a:r>
              <a:rPr lang="vi-VN" dirty="0">
                <a:latin typeface="Manrope" panose="020B0604020202020204" charset="0"/>
              </a:rPr>
              <a:t>Lớp các thuật toán phân cụm phân hoạch bao gồm các thuật toán đề xuất đầu tiên trong lĩnh vực khai phá dữ liệu cũng là các thuật toán được áp dụng nhiều trong thực tế như: k-means, PAM, CLARA, CLARANS.</a:t>
            </a:r>
            <a:endParaRPr lang="en-US" dirty="0">
              <a:latin typeface="Manrope" panose="020B0604020202020204" charset="0"/>
            </a:endParaRPr>
          </a:p>
        </p:txBody>
      </p:sp>
    </p:spTree>
  </p:cSld>
  <p:clrMapOvr>
    <a:masterClrMapping/>
  </p:clrMapOvr>
</p:sld>
</file>

<file path=ppt/theme/theme1.xml><?xml version="1.0" encoding="utf-8"?>
<a:theme xmlns:a="http://schemas.openxmlformats.org/drawingml/2006/main"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871</TotalTime>
  <Words>5088</Words>
  <Application>Microsoft Office PowerPoint</Application>
  <PresentationFormat>On-screen Show (16:9)</PresentationFormat>
  <Paragraphs>321</Paragraphs>
  <Slides>58</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Kulim Park SemiBold</vt:lpstr>
      <vt:lpstr>Manrope</vt:lpstr>
      <vt:lpstr>Nunito Light</vt:lpstr>
      <vt:lpstr>Wingdings</vt:lpstr>
      <vt:lpstr>Arial</vt:lpstr>
      <vt:lpstr>Malgun Gothic</vt:lpstr>
      <vt:lpstr>Cambria Math</vt:lpstr>
      <vt:lpstr>Kulim Park</vt:lpstr>
      <vt:lpstr>Courier New</vt:lpstr>
      <vt:lpstr>Minimalist Korean Aesthetic Pitch Deck by Slidesgo</vt:lpstr>
      <vt:lpstr>PHÂN CỤM</vt:lpstr>
      <vt:lpstr>THÀNH VIÊN NHÓM</vt:lpstr>
      <vt:lpstr>NỘI DUNG</vt:lpstr>
      <vt:lpstr>I. GIỚI THIỆU CHUNG VỀ PHÂN CỤM</vt:lpstr>
      <vt:lpstr>KHÁI NIỆM</vt:lpstr>
      <vt:lpstr>VAI TRÒ</vt:lpstr>
      <vt:lpstr>ỨNG DỤNG</vt:lpstr>
      <vt:lpstr>II. MỘT SỐ THUẬT TOÁN KHAI PHÁ DỮ LIỆU BẰNG PHÂN CỤM DỮ LIỆU</vt:lpstr>
      <vt:lpstr>PHÂN CỤM PHÂN HOẠCH</vt:lpstr>
      <vt:lpstr>K-MEANS CLUSTERING</vt:lpstr>
      <vt:lpstr>CÁC BƯỚC TRONG THUẬT TOÁN K-Means</vt:lpstr>
      <vt:lpstr>CÁC BƯỚC TRONG THUẬT TOÁN K-Means</vt:lpstr>
      <vt:lpstr>VÍ DỤ</vt:lpstr>
      <vt:lpstr>VÍ DỤ</vt:lpstr>
      <vt:lpstr>ĐIỀU KIỆN DỪNG CỦA K-MEANS</vt:lpstr>
      <vt:lpstr>PHÉP ĐO KHOẢNG CÁCH</vt:lpstr>
      <vt:lpstr>ẢNH HƯỞNG CỦA OUTLIER</vt:lpstr>
      <vt:lpstr>ẢNH HƯỞNG CỦA OUTLIER</vt:lpstr>
      <vt:lpstr>KHẮC PHỤC OUTLIER</vt:lpstr>
      <vt:lpstr>PAM (Partitioning Around Medoids)</vt:lpstr>
      <vt:lpstr>CLARA (Clustering LARge Application)</vt:lpstr>
      <vt:lpstr>CLARANS</vt:lpstr>
      <vt:lpstr>PHÂN CỤM DỰA TRÊN MẬT ĐỘ</vt:lpstr>
      <vt:lpstr>Thuật toán DBSCAN</vt:lpstr>
      <vt:lpstr>Thuật toán DBSCAN</vt:lpstr>
      <vt:lpstr>Thuật toán DBSCAN</vt:lpstr>
      <vt:lpstr>Thuật toán DBSCAN</vt:lpstr>
      <vt:lpstr>Thuật toán DBSCAN</vt:lpstr>
      <vt:lpstr>Thuật toán DBSCAN</vt:lpstr>
      <vt:lpstr>Thuật toán DBSCAN</vt:lpstr>
      <vt:lpstr>PowerPoint Presentation</vt:lpstr>
      <vt:lpstr>THAM SỐ TRONG DBSCAN</vt:lpstr>
      <vt:lpstr>THAM SỐ TRONG DBSCAN</vt:lpstr>
      <vt:lpstr>XÁC ĐỊNH THAM SỐ</vt:lpstr>
      <vt:lpstr>Thuật toán OPTICS</vt:lpstr>
      <vt:lpstr>Thuật toán DENCLUE</vt:lpstr>
      <vt:lpstr>Thuật toán DENCLUE</vt:lpstr>
      <vt:lpstr>PHÂN CỤM PHÂN CẤP</vt:lpstr>
      <vt:lpstr>Các chiến lược phân cụm phân cấp</vt:lpstr>
      <vt:lpstr>Thuật toán BIRCH</vt:lpstr>
      <vt:lpstr>Ý tưởng thuật toán</vt:lpstr>
      <vt:lpstr>Cây CF được sử dụng bởi thuật toán BIRCH</vt:lpstr>
      <vt:lpstr>CÂY CF</vt:lpstr>
      <vt:lpstr> Ưu điểm của BIRCH</vt:lpstr>
      <vt:lpstr> Nhược điểm của BIRCH</vt:lpstr>
      <vt:lpstr>Thuật toán CURE</vt:lpstr>
      <vt:lpstr>Ưu điểm của CURE</vt:lpstr>
      <vt:lpstr>Nhược điểm của CURE</vt:lpstr>
      <vt:lpstr>Giới Thiệu </vt:lpstr>
      <vt:lpstr>PHÂN CỤM TRÊN LƯỚI</vt:lpstr>
      <vt:lpstr>THUẬT TOÁN STRING</vt:lpstr>
      <vt:lpstr>THUẬT TOÁN CLIQUE</vt:lpstr>
      <vt:lpstr>THUẬT TOÁN CLIQUE</vt:lpstr>
      <vt:lpstr>Giới Thiệu </vt:lpstr>
      <vt:lpstr>Phân cụm dựa trên mô hình</vt:lpstr>
      <vt:lpstr>THUẬT TOÁN EM</vt:lpstr>
      <vt:lpstr>THUẬT TOÁN COBWEB </vt:lpstr>
      <vt:lpstr>   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CỤM</dc:title>
  <dc:creator>HP</dc:creator>
  <cp:lastModifiedBy>ThanhPC</cp:lastModifiedBy>
  <cp:revision>97</cp:revision>
  <dcterms:modified xsi:type="dcterms:W3CDTF">2023-04-16T01:00:22Z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2023-04-15T15:52:24Z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fb9df784-5ddf-4f96-964a-b7e91a238103</vt:lpwstr>
  </property>
  <property fmtid="{D5CDD505-2E9C-101B-9397-08002B2CF9AE}" pid="7" name="MSIP_Label_defa4170-0d19-0005-0004-bc88714345d2_ActionId">
    <vt:lpwstr>75ec049b-db09-4293-a773-7a70e8a68e3e</vt:lpwstr>
  </property>
  <property fmtid="{D5CDD505-2E9C-101B-9397-08002B2CF9AE}" pid="8" name="MSIP_Label_defa4170-0d19-0005-0004-bc88714345d2_ContentBits">
    <vt:lpwstr>0</vt:lpwstr>
  </property>
</Properties>
</file>